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2" r:id="rId1"/>
  </p:sldMasterIdLst>
  <p:handoutMasterIdLst>
    <p:handoutMasterId r:id="rId27"/>
  </p:handoutMasterIdLst>
  <p:sldIdLst>
    <p:sldId id="256" r:id="rId2"/>
    <p:sldId id="286" r:id="rId3"/>
    <p:sldId id="287" r:id="rId4"/>
    <p:sldId id="288" r:id="rId5"/>
    <p:sldId id="289" r:id="rId6"/>
    <p:sldId id="290" r:id="rId7"/>
    <p:sldId id="259" r:id="rId8"/>
    <p:sldId id="293" r:id="rId9"/>
    <p:sldId id="294" r:id="rId10"/>
    <p:sldId id="296" r:id="rId11"/>
    <p:sldId id="297" r:id="rId12"/>
    <p:sldId id="262" r:id="rId13"/>
    <p:sldId id="263" r:id="rId14"/>
    <p:sldId id="264" r:id="rId15"/>
    <p:sldId id="298" r:id="rId16"/>
    <p:sldId id="277" r:id="rId17"/>
    <p:sldId id="302" r:id="rId18"/>
    <p:sldId id="299" r:id="rId19"/>
    <p:sldId id="280" r:id="rId20"/>
    <p:sldId id="281" r:id="rId21"/>
    <p:sldId id="282" r:id="rId22"/>
    <p:sldId id="300" r:id="rId23"/>
    <p:sldId id="301" r:id="rId24"/>
    <p:sldId id="275" r:id="rId25"/>
    <p:sldId id="272" r:id="rId26"/>
  </p:sldIdLst>
  <p:sldSz cx="9144000" cy="6858000" type="screen4x3"/>
  <p:notesSz cx="9906000" cy="67945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33"/>
    <a:srgbClr val="FFFF66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94660"/>
  </p:normalViewPr>
  <p:slideViewPr>
    <p:cSldViewPr>
      <p:cViewPr varScale="1">
        <p:scale>
          <a:sx n="59" d="100"/>
          <a:sy n="59" d="100"/>
        </p:scale>
        <p:origin x="-88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Relationship Id="rId5" Type="http://schemas.openxmlformats.org/officeDocument/2006/relationships/image" Target="../media/image57.wmf"/><Relationship Id="rId4" Type="http://schemas.openxmlformats.org/officeDocument/2006/relationships/image" Target="../media/image5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926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11813" y="0"/>
            <a:ext cx="42926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53188"/>
            <a:ext cx="42926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11813" y="6453188"/>
            <a:ext cx="4292600" cy="339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26C136E-6849-431A-8D28-FC43E72F5FD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1694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ru-RU" sz="2400">
                  <a:latin typeface="Times New Roman" pitchFamily="18" charset="0"/>
                </a:endParaRPr>
              </a:p>
            </p:txBody>
          </p:sp>
        </p:grpSp>
      </p:grpSp>
      <p:sp>
        <p:nvSpPr>
          <p:cNvPr id="91155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</a:p>
        </p:txBody>
      </p:sp>
      <p:sp>
        <p:nvSpPr>
          <p:cNvPr id="91156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pPr lvl="0"/>
            <a:r>
              <a:rPr lang="ru-RU" noProof="0" smtClean="0"/>
              <a:t>Образец подзаголовка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C8CACC27-3EB3-4037-A417-E3E34F541D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6819897"/>
      </p:ext>
    </p:extLst>
  </p:cSld>
  <p:clrMapOvr>
    <a:masterClrMapping/>
  </p:clrMapOvr>
  <p:transition>
    <p:cu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2EF59C-568A-4A83-AD44-CA4C04291F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8524573"/>
      </p:ext>
    </p:extLst>
  </p:cSld>
  <p:clrMapOvr>
    <a:masterClrMapping/>
  </p:clrMapOvr>
  <p:transition>
    <p:cu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7E88F-9F6F-4038-A3F5-09B48EADCB7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987567"/>
      </p:ext>
    </p:extLst>
  </p:cSld>
  <p:clrMapOvr>
    <a:masterClrMapping/>
  </p:clrMapOvr>
  <p:transition>
    <p:cu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5E3B8D-2BE6-45A2-9B05-30213428BA7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7052208"/>
      </p:ext>
    </p:extLst>
  </p:cSld>
  <p:clrMapOvr>
    <a:masterClrMapping/>
  </p:clrMapOvr>
  <p:transition>
    <p:cu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E40587-1960-42EE-A0F3-75280E28CE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212784"/>
      </p:ext>
    </p:extLst>
  </p:cSld>
  <p:clrMapOvr>
    <a:masterClrMapping/>
  </p:clrMapOvr>
  <p:transition>
    <p:cu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15993FE-933D-4089-9707-9F009BB5EC0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519356"/>
      </p:ext>
    </p:extLst>
  </p:cSld>
  <p:clrMapOvr>
    <a:masterClrMapping/>
  </p:clrMapOvr>
  <p:transition>
    <p:cu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6801D-E4FD-4FB4-9B6B-623930F522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9928469"/>
      </p:ext>
    </p:extLst>
  </p:cSld>
  <p:clrMapOvr>
    <a:masterClrMapping/>
  </p:clrMapOvr>
  <p:transition>
    <p:cu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EFE09A-B64F-413B-848C-9C9C3040B7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407720"/>
      </p:ext>
    </p:extLst>
  </p:cSld>
  <p:clrMapOvr>
    <a:masterClrMapping/>
  </p:clrMapOvr>
  <p:transition>
    <p:cu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A4734-32DB-4D9E-89FD-02D6294BE2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3250187"/>
      </p:ext>
    </p:extLst>
  </p:cSld>
  <p:clrMapOvr>
    <a:masterClrMapping/>
  </p:clrMapOvr>
  <p:transition>
    <p:cu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1902F-5FC4-490C-9EA0-E68CD042F56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8494069"/>
      </p:ext>
    </p:extLst>
  </p:cSld>
  <p:clrMapOvr>
    <a:masterClrMapping/>
  </p:clrMapOvr>
  <p:transition>
    <p:cu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FC9FC9-A781-446C-8C6F-EBDE98F124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7077162"/>
      </p:ext>
    </p:extLst>
  </p:cSld>
  <p:clrMapOvr>
    <a:masterClrMapping/>
  </p:clrMapOvr>
  <p:transition>
    <p:cu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E63676-28F2-4D21-8F5C-B6FF240CA8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4336535"/>
      </p:ext>
    </p:extLst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 Black" pitchFamily="34" charset="0"/>
              </a:defRPr>
            </a:lvl1pPr>
          </a:lstStyle>
          <a:p>
            <a:pPr>
              <a:defRPr/>
            </a:pPr>
            <a:fld id="{D76D2F85-8C1E-4933-8B84-38D849BC6E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hlink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 sz="2400"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90128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  <p:sldLayoutId id="2147483736" r:id="rId12"/>
  </p:sldLayoutIdLst>
  <p:transition>
    <p:cut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wmf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12.xml"/><Relationship Id="rId1" Type="http://schemas.openxmlformats.org/officeDocument/2006/relationships/video" Target="file:///D:\FLACS\FLACS_I_Course\Videos\P3B_95.mpg" TargetMode="Externa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4" Type="http://schemas.openxmlformats.org/officeDocument/2006/relationships/image" Target="../media/image16.wmf"/><Relationship Id="rId9" Type="http://schemas.openxmlformats.org/officeDocument/2006/relationships/image" Target="../media/image21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wmf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12" Type="http://schemas.openxmlformats.org/officeDocument/2006/relationships/image" Target="../media/image57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54.wmf"/><Relationship Id="rId11" Type="http://schemas.openxmlformats.org/officeDocument/2006/relationships/oleObject" Target="../embeddings/oleObject7.bin"/><Relationship Id="rId5" Type="http://schemas.openxmlformats.org/officeDocument/2006/relationships/oleObject" Target="../embeddings/oleObject4.bin"/><Relationship Id="rId10" Type="http://schemas.openxmlformats.org/officeDocument/2006/relationships/image" Target="../media/image56.wmf"/><Relationship Id="rId4" Type="http://schemas.openxmlformats.org/officeDocument/2006/relationships/image" Target="../media/image53.wmf"/><Relationship Id="rId9" Type="http://schemas.openxmlformats.org/officeDocument/2006/relationships/oleObject" Target="../embeddings/oleObject6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jpeg"/><Relationship Id="rId4" Type="http://schemas.openxmlformats.org/officeDocument/2006/relationships/image" Target="../media/image68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6.jpe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35150" y="1557338"/>
            <a:ext cx="7308850" cy="2808287"/>
          </a:xfrm>
        </p:spPr>
        <p:txBody>
          <a:bodyPr/>
          <a:lstStyle/>
          <a:p>
            <a:pPr eaLnBrk="1" hangingPunct="1">
              <a:lnSpc>
                <a:spcPct val="95000"/>
              </a:lnSpc>
            </a:pPr>
            <a:r>
              <a:rPr lang="ru-RU" sz="3200" smtClean="0">
                <a:solidFill>
                  <a:schemeClr val="bg1"/>
                </a:solidFill>
              </a:rPr>
              <a:t>Опыт моделирования и оценка параметров взрывов газовых смесей с использованием компьютерных программ </a:t>
            </a:r>
            <a:r>
              <a:rPr lang="en-US" sz="3200" smtClean="0">
                <a:solidFill>
                  <a:schemeClr val="bg1"/>
                </a:solidFill>
              </a:rPr>
              <a:t>FLACS </a:t>
            </a:r>
            <a:r>
              <a:rPr lang="ru-RU" sz="3200" smtClean="0">
                <a:solidFill>
                  <a:schemeClr val="bg1"/>
                </a:solidFill>
              </a:rPr>
              <a:t>и </a:t>
            </a:r>
            <a:r>
              <a:rPr lang="en-US" sz="3200" smtClean="0">
                <a:solidFill>
                  <a:schemeClr val="bg1"/>
                </a:solidFill>
              </a:rPr>
              <a:t>AutoReaGas</a:t>
            </a:r>
            <a:r>
              <a:rPr lang="ru-RU" sz="3200" smtClean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4581525"/>
            <a:ext cx="9144000" cy="4318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ru-RU" sz="2400" smtClean="0"/>
              <a:t>Дульнев А.И., Чижевский В.В.</a:t>
            </a:r>
          </a:p>
        </p:txBody>
      </p:sp>
      <p:pic>
        <p:nvPicPr>
          <p:cNvPr id="3076" name="Picture 8" descr="Krylov_200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260350"/>
            <a:ext cx="617537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Rectangle 9"/>
          <p:cNvSpPr>
            <a:spLocks noChangeArrowheads="1"/>
          </p:cNvSpPr>
          <p:nvPr/>
        </p:nvSpPr>
        <p:spPr bwMode="auto">
          <a:xfrm>
            <a:off x="827088" y="115888"/>
            <a:ext cx="806450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>
                <a:latin typeface="Times New Roman" pitchFamily="18" charset="0"/>
              </a:rPr>
              <a:t>Федеральное государственное унитарное предприятие</a:t>
            </a:r>
          </a:p>
          <a:p>
            <a:r>
              <a:rPr lang="ru-RU" b="1">
                <a:latin typeface="Times New Roman" pitchFamily="18" charset="0"/>
              </a:rPr>
              <a:t>«ЦЕНТРАЛЬНЫЙ НАУЧНО-ИССЛЕДОВАТЕЛЬСКИЙ ИНСТИТУТ </a:t>
            </a:r>
            <a:r>
              <a:rPr lang="en-US" b="1">
                <a:latin typeface="Times New Roman" pitchFamily="18" charset="0"/>
              </a:rPr>
              <a:t> </a:t>
            </a:r>
            <a:endParaRPr lang="ru-RU" b="1">
              <a:latin typeface="Times New Roman" pitchFamily="18" charset="0"/>
            </a:endParaRPr>
          </a:p>
          <a:p>
            <a:r>
              <a:rPr lang="ru-RU" b="1">
                <a:latin typeface="Times New Roman" pitchFamily="18" charset="0"/>
              </a:rPr>
              <a:t>имени академика А.Н. КРЫЛОВА»</a:t>
            </a:r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924300" y="6021388"/>
            <a:ext cx="12239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/>
              <a:t>май 2012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457200"/>
            <a:ext cx="9144000" cy="450850"/>
          </a:xfrm>
        </p:spPr>
        <p:txBody>
          <a:bodyPr/>
          <a:lstStyle/>
          <a:p>
            <a:pPr algn="ctr" eaLnBrk="1" hangingPunct="1">
              <a:lnSpc>
                <a:spcPct val="70000"/>
              </a:lnSpc>
            </a:pPr>
            <a:r>
              <a:rPr lang="ru-RU" sz="3200" b="1" smtClean="0">
                <a:latin typeface="Times New Roman" pitchFamily="18" charset="0"/>
              </a:rPr>
              <a:t>ЦНИИ им. акад. А.Н. Крылова</a:t>
            </a:r>
            <a:endParaRPr lang="ru-RU" sz="3200" b="1" smtClean="0"/>
          </a:p>
        </p:txBody>
      </p:sp>
      <p:graphicFrame>
        <p:nvGraphicFramePr>
          <p:cNvPr id="4099" name="Object 4"/>
          <p:cNvGraphicFramePr>
            <a:graphicFrameLocks noChangeAspect="1"/>
          </p:cNvGraphicFramePr>
          <p:nvPr/>
        </p:nvGraphicFramePr>
        <p:xfrm>
          <a:off x="395288" y="1911350"/>
          <a:ext cx="8280400" cy="315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7" name="CorelDRAW" r:id="rId3" imgW="9365702" imgH="3424669" progId="CorelDRAW.Graphic.12">
                  <p:embed/>
                </p:oleObj>
              </mc:Choice>
              <mc:Fallback>
                <p:oleObj name="CorelDRAW" r:id="rId3" imgW="9365702" imgH="3424669" progId="CorelDRAW.Graphic.12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1911350"/>
                        <a:ext cx="8280400" cy="3151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4933" name="Text Box 5"/>
          <p:cNvSpPr txBox="1">
            <a:spLocks noChangeArrowheads="1"/>
          </p:cNvSpPr>
          <p:nvPr/>
        </p:nvSpPr>
        <p:spPr bwMode="auto">
          <a:xfrm>
            <a:off x="5292725" y="3956050"/>
            <a:ext cx="3600450" cy="912813"/>
          </a:xfrm>
          <a:prstGeom prst="rect">
            <a:avLst/>
          </a:prstGeom>
          <a:gradFill rotWithShape="1">
            <a:gsLst>
              <a:gs pos="0">
                <a:srgbClr val="E7FFED">
                  <a:alpha val="62000"/>
                </a:srgbClr>
              </a:gs>
              <a:gs pos="50000">
                <a:schemeClr val="bg1"/>
              </a:gs>
              <a:gs pos="100000">
                <a:srgbClr val="E7FFED">
                  <a:alpha val="62000"/>
                </a:srgbClr>
              </a:gs>
            </a:gsLst>
            <a:lin ang="540000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ru-RU" sz="1200">
                <a:cs typeface="Arial" charset="0"/>
              </a:rPr>
              <a:t>Общая площадь, м</a:t>
            </a:r>
            <a:r>
              <a:rPr lang="ru-RU" sz="1200" baseline="30000">
                <a:cs typeface="Arial" charset="0"/>
              </a:rPr>
              <a:t>2 </a:t>
            </a:r>
            <a:r>
              <a:rPr lang="ru-RU" sz="1200">
                <a:cs typeface="Arial" charset="0"/>
              </a:rPr>
              <a:t>                              	800 000</a:t>
            </a:r>
          </a:p>
          <a:p>
            <a:pPr>
              <a:lnSpc>
                <a:spcPct val="90000"/>
              </a:lnSpc>
              <a:defRPr/>
            </a:pPr>
            <a:r>
              <a:rPr lang="ru-RU" sz="1200">
                <a:cs typeface="Arial" charset="0"/>
              </a:rPr>
              <a:t>Количество зданий, ед.                       	100</a:t>
            </a:r>
            <a:endParaRPr lang="en-US" sz="1200">
              <a:cs typeface="Arial" charset="0"/>
            </a:endParaRPr>
          </a:p>
          <a:p>
            <a:pPr>
              <a:lnSpc>
                <a:spcPct val="90000"/>
              </a:lnSpc>
              <a:defRPr/>
            </a:pPr>
            <a:r>
              <a:rPr lang="ru-RU" sz="1200"/>
              <a:t>8 опытовых бассейнов, </a:t>
            </a:r>
          </a:p>
          <a:p>
            <a:pPr>
              <a:lnSpc>
                <a:spcPct val="90000"/>
              </a:lnSpc>
              <a:defRPr/>
            </a:pPr>
            <a:r>
              <a:rPr lang="ru-RU" sz="1200">
                <a:cs typeface="Arial" charset="0"/>
              </a:rPr>
              <a:t>Численность персонала, чел.               	~2500</a:t>
            </a:r>
          </a:p>
          <a:p>
            <a:pPr>
              <a:lnSpc>
                <a:spcPct val="90000"/>
              </a:lnSpc>
              <a:defRPr/>
            </a:pPr>
            <a:r>
              <a:rPr lang="ru-RU" sz="1100" b="1">
                <a:cs typeface="Arial" charset="0"/>
              </a:rPr>
              <a:t>     </a:t>
            </a:r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166688" y="966788"/>
            <a:ext cx="8821737" cy="1257300"/>
          </a:xfrm>
          <a:prstGeom prst="rect">
            <a:avLst/>
          </a:prstGeom>
          <a:gradFill rotWithShape="1">
            <a:gsLst>
              <a:gs pos="0">
                <a:srgbClr val="EFF9FF"/>
              </a:gs>
              <a:gs pos="50000">
                <a:schemeClr val="bg1"/>
              </a:gs>
              <a:gs pos="100000">
                <a:srgbClr val="EFF9FF"/>
              </a:gs>
            </a:gsLst>
            <a:lin ang="540000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8000" rIns="18000">
            <a:spAutoFit/>
          </a:bodyPr>
          <a:lstStyle>
            <a:lvl1pPr indent="173038">
              <a:defRPr>
                <a:solidFill>
                  <a:schemeClr val="tx1"/>
                </a:solidFill>
                <a:latin typeface="Arial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</a:defRPr>
            </a:lvl2pPr>
            <a:lvl3pPr>
              <a:defRPr>
                <a:solidFill>
                  <a:schemeClr val="tx1"/>
                </a:solidFill>
                <a:latin typeface="Arial" charset="0"/>
              </a:defRPr>
            </a:lvl3pPr>
            <a:lvl4pPr>
              <a:defRPr>
                <a:solidFill>
                  <a:schemeClr val="tx1"/>
                </a:solidFill>
                <a:latin typeface="Arial" charset="0"/>
              </a:defRPr>
            </a:lvl4pPr>
            <a:lvl5pPr>
              <a:defRPr>
                <a:solidFill>
                  <a:schemeClr val="tx1"/>
                </a:solidFill>
                <a:latin typeface="Arial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defRPr/>
            </a:pPr>
            <a:r>
              <a:rPr lang="ru-RU" sz="1400" b="1" smtClean="0"/>
              <a:t>Институт основан в 1894 году </a:t>
            </a:r>
            <a:endParaRPr lang="en-US" sz="1400" b="1" smtClean="0"/>
          </a:p>
          <a:p>
            <a:pPr algn="just">
              <a:defRPr/>
            </a:pPr>
            <a:endParaRPr lang="ru-RU" sz="1400" b="1" smtClean="0"/>
          </a:p>
          <a:p>
            <a:pPr algn="just">
              <a:buClr>
                <a:schemeClr val="accent2"/>
              </a:buClr>
              <a:buFont typeface="Wingdings" pitchFamily="2" charset="2"/>
              <a:buChar char="Ø"/>
              <a:defRPr/>
            </a:pPr>
            <a:r>
              <a:rPr lang="ru-RU" sz="1200" smtClean="0"/>
              <a:t>Создание нормативно-методического базиса проектирования и строительства объектов кораблестроения и </a:t>
            </a:r>
          </a:p>
          <a:p>
            <a:pPr algn="just">
              <a:buClr>
                <a:schemeClr val="accent2"/>
              </a:buClr>
              <a:buFont typeface="Wingdings" pitchFamily="2" charset="2"/>
              <a:buNone/>
              <a:defRPr/>
            </a:pPr>
            <a:r>
              <a:rPr lang="ru-RU" sz="1200" smtClean="0"/>
              <a:t>морской техники</a:t>
            </a:r>
          </a:p>
          <a:p>
            <a:pPr algn="just">
              <a:buClr>
                <a:schemeClr val="accent2"/>
              </a:buClr>
              <a:buFont typeface="Wingdings" pitchFamily="2" charset="2"/>
              <a:buChar char="Ø"/>
              <a:defRPr/>
            </a:pPr>
            <a:r>
              <a:rPr lang="ru-RU" sz="1200" smtClean="0"/>
              <a:t>Подготовку оригинальных проектов судов и морских сооружений</a:t>
            </a:r>
          </a:p>
          <a:p>
            <a:pPr algn="just">
              <a:buClr>
                <a:schemeClr val="accent2"/>
              </a:buClr>
              <a:buFont typeface="Wingdings" pitchFamily="2" charset="2"/>
              <a:buChar char="Ø"/>
              <a:defRPr/>
            </a:pPr>
            <a:r>
              <a:rPr lang="ru-RU" sz="1200" smtClean="0"/>
              <a:t>Определение стратегических направлений развития судостроительной отрасли</a:t>
            </a:r>
          </a:p>
        </p:txBody>
      </p:sp>
      <p:sp>
        <p:nvSpPr>
          <p:cNvPr id="124935" name="Text Box 7"/>
          <p:cNvSpPr txBox="1">
            <a:spLocks noChangeArrowheads="1"/>
          </p:cNvSpPr>
          <p:nvPr/>
        </p:nvSpPr>
        <p:spPr bwMode="auto">
          <a:xfrm>
            <a:off x="323850" y="5084763"/>
            <a:ext cx="8582025" cy="1409700"/>
          </a:xfrm>
          <a:prstGeom prst="rect">
            <a:avLst/>
          </a:prstGeom>
          <a:gradFill rotWithShape="1">
            <a:gsLst>
              <a:gs pos="0">
                <a:srgbClr val="E7FFED">
                  <a:alpha val="62000"/>
                </a:srgbClr>
              </a:gs>
              <a:gs pos="50000">
                <a:schemeClr val="bg1"/>
              </a:gs>
              <a:gs pos="100000">
                <a:srgbClr val="E7FFED">
                  <a:alpha val="62000"/>
                </a:srgbClr>
              </a:gs>
            </a:gsLst>
            <a:lin ang="5400000" scaled="1"/>
          </a:gradFill>
          <a:ln w="9525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defRPr/>
            </a:pPr>
            <a:r>
              <a:rPr lang="ru-RU" sz="1100" b="1">
                <a:solidFill>
                  <a:schemeClr val="accent2"/>
                </a:solidFill>
                <a:cs typeface="Arial" charset="0"/>
              </a:rPr>
              <a:t>   </a:t>
            </a:r>
            <a:r>
              <a:rPr lang="ru-RU" sz="1400" b="1">
                <a:cs typeface="Arial" charset="0"/>
              </a:rPr>
              <a:t>За годы деятельности: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200">
                <a:cs typeface="Arial" charset="0"/>
              </a:rPr>
              <a:t> Испытано более 12 тыс. моделей судов и других морских сооружений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200">
                <a:cs typeface="Arial" charset="0"/>
              </a:rPr>
              <a:t> Спроектировано более 10 тыс.гребных винтов и других движителей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200">
                <a:cs typeface="Arial" charset="0"/>
              </a:rPr>
              <a:t> Испытано на стендах более 20 тыс. полунатурных и натурных корпусных конструкций 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200">
                <a:cs typeface="Arial" charset="0"/>
              </a:rPr>
              <a:t> Проведена экспертиза более 2000 проектов судов и других морских сооружений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200">
                <a:cs typeface="Arial" charset="0"/>
              </a:rPr>
              <a:t> По проектам ЦКБ «Балтсудопроект», являющегося подразделением Института, построено более 2600 судов и кораблей суммарным водоизмещением около 12 млн. т</a:t>
            </a:r>
          </a:p>
        </p:txBody>
      </p:sp>
    </p:spTree>
  </p:cSld>
  <p:clrMapOvr>
    <a:masterClrMapping/>
  </p:clrMapOvr>
  <p:transition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/>
          <p:cNvSpPr txBox="1">
            <a:spLocks noChangeArrowheads="1"/>
          </p:cNvSpPr>
          <p:nvPr/>
        </p:nvSpPr>
        <p:spPr bwMode="auto">
          <a:xfrm>
            <a:off x="0" y="333375"/>
            <a:ext cx="914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Пожаробезопасность кораблей и судов</a:t>
            </a:r>
          </a:p>
        </p:txBody>
      </p:sp>
      <p:pic>
        <p:nvPicPr>
          <p:cNvPr id="5123" name="Picture 5" descr="9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36613"/>
            <a:ext cx="4176712" cy="277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6" descr="DSC0013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284538"/>
            <a:ext cx="20161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7" descr="Snap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652963"/>
            <a:ext cx="2520950" cy="190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8" descr="Snap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3546475"/>
            <a:ext cx="2736850" cy="211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4" descr="C:\Act\Стенд ПЛ\СтендНК-черт-скобы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925" y="1125538"/>
            <a:ext cx="3887788" cy="216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8" name="Text Box 10"/>
          <p:cNvSpPr txBox="1">
            <a:spLocks noChangeArrowheads="1"/>
          </p:cNvSpPr>
          <p:nvPr/>
        </p:nvSpPr>
        <p:spPr bwMode="auto">
          <a:xfrm>
            <a:off x="5292725" y="3790950"/>
            <a:ext cx="3671888" cy="215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Исследование процессов возникновения, развития и тушения пожаров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Моделирование действий экипажей и пассажиров в аварийных ситуациях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Расчетно-экспериментальное определение уровней тепловых воздействий на корпус и оборудование при пожарах 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Имитационное моделирование пожаров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Программы и методики испытаний средств пожаротушения кораблей 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Оценка живучести кораблей и судов </a:t>
            </a:r>
          </a:p>
        </p:txBody>
      </p:sp>
    </p:spTree>
  </p:cSld>
  <p:clrMapOvr>
    <a:masterClrMapping/>
  </p:clrMapOvr>
  <p:transition>
    <p:cut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4"/>
          <p:cNvSpPr txBox="1">
            <a:spLocks noChangeArrowheads="1"/>
          </p:cNvSpPr>
          <p:nvPr/>
        </p:nvSpPr>
        <p:spPr bwMode="auto">
          <a:xfrm>
            <a:off x="0" y="333375"/>
            <a:ext cx="914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Воздействие и защита от взрывов</a:t>
            </a:r>
          </a:p>
        </p:txBody>
      </p:sp>
      <p:sp>
        <p:nvSpPr>
          <p:cNvPr id="6147" name="Text Box 8"/>
          <p:cNvSpPr txBox="1">
            <a:spLocks noChangeArrowheads="1"/>
          </p:cNvSpPr>
          <p:nvPr/>
        </p:nvSpPr>
        <p:spPr bwMode="auto">
          <a:xfrm>
            <a:off x="5580063" y="1557338"/>
            <a:ext cx="3384550" cy="288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Исследование взаимодействия ударных волн с корпусными конструкциями морских объектов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 Расчетное и экспериментальное определение взрывосопротивляемости конструкций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Компьютерное моделирование деформирования и разрушения конструкций при действии взрывных нагрузок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Разработка систем и конструкций защиты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Разработка методов и специализированного программного обеспечения для расчетов кораблей </a:t>
            </a:r>
          </a:p>
          <a:p>
            <a:pPr eaLnBrk="1" hangingPunct="1"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ru-RU" sz="1200"/>
              <a:t> Разработка рекомендаций по повышению динамической прочности конструкций в целом и ее узлов    </a:t>
            </a:r>
          </a:p>
        </p:txBody>
      </p:sp>
      <p:pic>
        <p:nvPicPr>
          <p:cNvPr id="6148" name="Picture 9" descr="222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196975"/>
            <a:ext cx="3000375" cy="324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Text Box 10"/>
          <p:cNvSpPr txBox="1">
            <a:spLocks noChangeArrowheads="1"/>
          </p:cNvSpPr>
          <p:nvPr/>
        </p:nvSpPr>
        <p:spPr bwMode="auto">
          <a:xfrm>
            <a:off x="755650" y="931863"/>
            <a:ext cx="4535488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 b="1"/>
              <a:t>Взрывная камера высокого давления</a:t>
            </a:r>
          </a:p>
        </p:txBody>
      </p:sp>
      <p:pic>
        <p:nvPicPr>
          <p:cNvPr id="6150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484313"/>
            <a:ext cx="2111375" cy="266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721225"/>
            <a:ext cx="2303463" cy="170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1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4525963"/>
            <a:ext cx="2232025" cy="198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1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24" b="360"/>
          <a:stretch>
            <a:fillRect/>
          </a:stretch>
        </p:blipFill>
        <p:spPr bwMode="auto">
          <a:xfrm>
            <a:off x="5146675" y="4468813"/>
            <a:ext cx="3529013" cy="220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4" name="Text Box 16"/>
          <p:cNvSpPr txBox="1">
            <a:spLocks noChangeArrowheads="1"/>
          </p:cNvSpPr>
          <p:nvPr/>
        </p:nvSpPr>
        <p:spPr bwMode="auto">
          <a:xfrm>
            <a:off x="539750" y="4348163"/>
            <a:ext cx="39608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/>
              <a:t>Моделирование взрыва - </a:t>
            </a:r>
            <a:r>
              <a:rPr lang="en-US" sz="1400"/>
              <a:t>AutoReaGas (ARG)</a:t>
            </a:r>
            <a:endParaRPr lang="ru-RU" sz="1400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4"/>
          <p:cNvSpPr txBox="1">
            <a:spLocks noChangeArrowheads="1"/>
          </p:cNvSpPr>
          <p:nvPr/>
        </p:nvSpPr>
        <p:spPr bwMode="auto">
          <a:xfrm>
            <a:off x="0" y="333375"/>
            <a:ext cx="9144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FLACS (</a:t>
            </a:r>
            <a:r>
              <a:rPr lang="en-US" sz="2600" b="1">
                <a:latin typeface="Times New Roman" pitchFamily="18" charset="0"/>
              </a:rPr>
              <a:t>GExCon</a:t>
            </a:r>
            <a:r>
              <a:rPr lang="en-US" sz="3200" b="1">
                <a:latin typeface="Times New Roman" pitchFamily="18" charset="0"/>
              </a:rPr>
              <a:t>)</a:t>
            </a:r>
            <a:r>
              <a:rPr lang="ru-RU" sz="3200" b="1">
                <a:latin typeface="Times New Roman" pitchFamily="18" charset="0"/>
              </a:rPr>
              <a:t> и</a:t>
            </a:r>
            <a:r>
              <a:rPr lang="en-US" sz="3200" b="1">
                <a:latin typeface="Times New Roman" pitchFamily="18" charset="0"/>
              </a:rPr>
              <a:t> ARG</a:t>
            </a:r>
            <a:r>
              <a:rPr lang="ru-RU" sz="3200" b="1">
                <a:latin typeface="Times New Roman" pitchFamily="18" charset="0"/>
              </a:rPr>
              <a:t> (</a:t>
            </a:r>
            <a:r>
              <a:rPr lang="ru-RU" sz="2600" b="1">
                <a:latin typeface="Times New Roman" pitchFamily="18" charset="0"/>
              </a:rPr>
              <a:t>Century Dynamics</a:t>
            </a:r>
            <a:r>
              <a:rPr lang="en-US" sz="2600" b="1">
                <a:latin typeface="Times New Roman" pitchFamily="18" charset="0"/>
              </a:rPr>
              <a:t>, TNO</a:t>
            </a:r>
            <a:r>
              <a:rPr lang="en-US" sz="2800" b="1">
                <a:latin typeface="Times New Roman" pitchFamily="18" charset="0"/>
              </a:rPr>
              <a:t>)</a:t>
            </a:r>
            <a:r>
              <a:rPr lang="ru-RU" sz="3200" b="1">
                <a:latin typeface="Times New Roman" pitchFamily="18" charset="0"/>
              </a:rPr>
              <a:t>. Основные положения</a:t>
            </a:r>
          </a:p>
        </p:txBody>
      </p:sp>
      <p:pic>
        <p:nvPicPr>
          <p:cNvPr id="7171" name="Picture 4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628775"/>
            <a:ext cx="6985000" cy="162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" y="3429000"/>
            <a:ext cx="9248775" cy="281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4"/>
          <p:cNvSpPr txBox="1">
            <a:spLocks noChangeArrowheads="1"/>
          </p:cNvSpPr>
          <p:nvPr/>
        </p:nvSpPr>
        <p:spPr bwMode="auto">
          <a:xfrm>
            <a:off x="0" y="333375"/>
            <a:ext cx="914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3200" b="1">
                <a:latin typeface="Times New Roman" pitchFamily="18" charset="0"/>
              </a:rPr>
              <a:t>FLACS</a:t>
            </a:r>
            <a:r>
              <a:rPr lang="ru-RU" sz="3200" b="1">
                <a:latin typeface="Times New Roman" pitchFamily="18" charset="0"/>
              </a:rPr>
              <a:t> и</a:t>
            </a:r>
            <a:r>
              <a:rPr lang="en-US" sz="3200" b="1">
                <a:latin typeface="Times New Roman" pitchFamily="18" charset="0"/>
              </a:rPr>
              <a:t> ARG</a:t>
            </a:r>
            <a:r>
              <a:rPr lang="ru-RU" sz="3200" b="1">
                <a:latin typeface="Times New Roman" pitchFamily="18" charset="0"/>
              </a:rPr>
              <a:t>. Валидация</a:t>
            </a:r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4645025" y="981075"/>
            <a:ext cx="4248150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/>
              <a:t> Собственные эксперименты </a:t>
            </a:r>
            <a:r>
              <a:rPr lang="ru-RU" sz="1600"/>
              <a:t>(маломасштабные, среднемасштабные и натурные испытания)</a:t>
            </a:r>
          </a:p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ru-RU"/>
              <a:t> Международные проекты</a:t>
            </a:r>
          </a:p>
        </p:txBody>
      </p:sp>
      <p:pic>
        <p:nvPicPr>
          <p:cNvPr id="819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276475"/>
            <a:ext cx="2878137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7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573463"/>
            <a:ext cx="1657350" cy="1138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77" t="32477" r="6856" b="32919"/>
          <a:stretch>
            <a:fillRect/>
          </a:stretch>
        </p:blipFill>
        <p:spPr bwMode="auto">
          <a:xfrm>
            <a:off x="250825" y="4508500"/>
            <a:ext cx="4392613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2420938"/>
            <a:ext cx="2447925" cy="1296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200" name="Picture 13" descr="fig2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3717925"/>
            <a:ext cx="2232025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9038" name="P3B_95.mpg">
            <a:hlinkClick r:id="" action="ppaction://media"/>
          </p:cNvPr>
          <p:cNvPicPr>
            <a:picLocks noRot="1" noChangeAspect="1" noChangeArrowheads="1"/>
          </p:cNvPicPr>
          <p:nvPr>
            <p:ph/>
            <a:videoFile r:link="rId1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0" y="4437063"/>
            <a:ext cx="1871663" cy="1403350"/>
          </a:xfrm>
        </p:spPr>
      </p:pic>
      <p:sp>
        <p:nvSpPr>
          <p:cNvPr id="8202" name="Text Box 16"/>
          <p:cNvSpPr txBox="1">
            <a:spLocks noChangeArrowheads="1"/>
          </p:cNvSpPr>
          <p:nvPr/>
        </p:nvSpPr>
        <p:spPr bwMode="auto">
          <a:xfrm>
            <a:off x="179388" y="6381750"/>
            <a:ext cx="42481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200" baseline="30000"/>
              <a:t>*)</a:t>
            </a:r>
            <a:r>
              <a:rPr lang="ru-RU" sz="1200"/>
              <a:t> Информация и иллюстрации компаний </a:t>
            </a:r>
            <a:r>
              <a:rPr lang="en-US" sz="1200"/>
              <a:t>GexCon </a:t>
            </a:r>
            <a:r>
              <a:rPr lang="ru-RU" sz="1200"/>
              <a:t>и</a:t>
            </a:r>
            <a:r>
              <a:rPr lang="en-US" sz="1200"/>
              <a:t> TNO</a:t>
            </a:r>
            <a:endParaRPr lang="ru-RU" sz="1200"/>
          </a:p>
        </p:txBody>
      </p:sp>
      <p:sp>
        <p:nvSpPr>
          <p:cNvPr id="8203" name="Text Box 17"/>
          <p:cNvSpPr txBox="1">
            <a:spLocks noChangeArrowheads="1"/>
          </p:cNvSpPr>
          <p:nvPr/>
        </p:nvSpPr>
        <p:spPr bwMode="auto">
          <a:xfrm>
            <a:off x="5651500" y="5872163"/>
            <a:ext cx="3168650" cy="58102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 b="1"/>
              <a:t>Отсутствует информация о погрешности эксперимента!</a:t>
            </a:r>
          </a:p>
        </p:txBody>
      </p:sp>
      <p:pic>
        <p:nvPicPr>
          <p:cNvPr id="8204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196975"/>
            <a:ext cx="3811587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9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12903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9038"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29038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/>
          <p:cNvSpPr txBox="1">
            <a:spLocks noChangeArrowheads="1"/>
          </p:cNvSpPr>
          <p:nvPr/>
        </p:nvSpPr>
        <p:spPr bwMode="auto">
          <a:xfrm>
            <a:off x="323850" y="549275"/>
            <a:ext cx="846455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Методы определения параметров взрыва газовых смесей</a:t>
            </a:r>
          </a:p>
        </p:txBody>
      </p:sp>
      <p:sp>
        <p:nvSpPr>
          <p:cNvPr id="9219" name="Прямоугольник 5"/>
          <p:cNvSpPr>
            <a:spLocks noChangeArrowheads="1"/>
          </p:cNvSpPr>
          <p:nvPr/>
        </p:nvSpPr>
        <p:spPr bwMode="auto">
          <a:xfrm>
            <a:off x="5356225" y="2786063"/>
            <a:ext cx="1571625" cy="5715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20" name="TextBox 6"/>
          <p:cNvSpPr txBox="1">
            <a:spLocks noChangeArrowheads="1"/>
          </p:cNvSpPr>
          <p:nvPr/>
        </p:nvSpPr>
        <p:spPr bwMode="auto">
          <a:xfrm>
            <a:off x="5427663" y="2786063"/>
            <a:ext cx="15001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>
                <a:latin typeface="Times New Roman" pitchFamily="18" charset="0"/>
                <a:cs typeface="Times New Roman" pitchFamily="18" charset="0"/>
              </a:rPr>
              <a:t>ФЕНОМЕНО-ЛОГИЧЕСКИЕ</a:t>
            </a:r>
          </a:p>
        </p:txBody>
      </p:sp>
      <p:sp>
        <p:nvSpPr>
          <p:cNvPr id="9221" name="Прямоугольник 7"/>
          <p:cNvSpPr>
            <a:spLocks noChangeArrowheads="1"/>
          </p:cNvSpPr>
          <p:nvPr/>
        </p:nvSpPr>
        <p:spPr bwMode="auto">
          <a:xfrm>
            <a:off x="3713163" y="2786063"/>
            <a:ext cx="1428750" cy="571500"/>
          </a:xfrm>
          <a:prstGeom prst="rect">
            <a:avLst/>
          </a:prstGeom>
          <a:solidFill>
            <a:srgbClr val="FFFF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22" name="TextBox 8"/>
          <p:cNvSpPr txBox="1">
            <a:spLocks noChangeArrowheads="1"/>
          </p:cNvSpPr>
          <p:nvPr/>
        </p:nvSpPr>
        <p:spPr bwMode="auto">
          <a:xfrm>
            <a:off x="4070350" y="2928938"/>
            <a:ext cx="6429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CFD 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3" name="Прямоугольник 9"/>
          <p:cNvSpPr>
            <a:spLocks noChangeArrowheads="1"/>
          </p:cNvSpPr>
          <p:nvPr/>
        </p:nvSpPr>
        <p:spPr bwMode="auto">
          <a:xfrm>
            <a:off x="641350" y="2071688"/>
            <a:ext cx="2214563" cy="5715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24" name="TextBox 10"/>
          <p:cNvSpPr txBox="1">
            <a:spLocks noChangeArrowheads="1"/>
          </p:cNvSpPr>
          <p:nvPr/>
        </p:nvSpPr>
        <p:spPr bwMode="auto">
          <a:xfrm>
            <a:off x="784225" y="2071688"/>
            <a:ext cx="20002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>
                <a:latin typeface="Times New Roman" pitchFamily="18" charset="0"/>
                <a:cs typeface="Times New Roman" pitchFamily="18" charset="0"/>
              </a:rPr>
              <a:t>НОРМАТИВНЫЕ ДОКУМЕНТЫ</a:t>
            </a:r>
          </a:p>
        </p:txBody>
      </p:sp>
      <p:sp>
        <p:nvSpPr>
          <p:cNvPr id="9225" name="Прямоугольник 11"/>
          <p:cNvSpPr>
            <a:spLocks noChangeArrowheads="1"/>
          </p:cNvSpPr>
          <p:nvPr/>
        </p:nvSpPr>
        <p:spPr bwMode="auto">
          <a:xfrm>
            <a:off x="4999038" y="2000250"/>
            <a:ext cx="2571750" cy="5715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26" name="TextBox 12"/>
          <p:cNvSpPr txBox="1">
            <a:spLocks noChangeArrowheads="1"/>
          </p:cNvSpPr>
          <p:nvPr/>
        </p:nvSpPr>
        <p:spPr bwMode="auto">
          <a:xfrm>
            <a:off x="5141913" y="2000250"/>
            <a:ext cx="235743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600" b="1">
                <a:latin typeface="Times New Roman" pitchFamily="18" charset="0"/>
                <a:cs typeface="Times New Roman" pitchFamily="18" charset="0"/>
              </a:rPr>
              <a:t>ЧИСЛЕННЫЕ МЕТОДЫ РАСЧЕТА</a:t>
            </a:r>
          </a:p>
        </p:txBody>
      </p:sp>
      <p:cxnSp>
        <p:nvCxnSpPr>
          <p:cNvPr id="9227" name="Прямая соединительная линия 24"/>
          <p:cNvCxnSpPr>
            <a:cxnSpLocks noChangeShapeType="1"/>
            <a:endCxn id="9221" idx="0"/>
          </p:cNvCxnSpPr>
          <p:nvPr/>
        </p:nvCxnSpPr>
        <p:spPr bwMode="auto">
          <a:xfrm rot="10800000" flipV="1">
            <a:off x="4427538" y="2571750"/>
            <a:ext cx="1214437" cy="2143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8" name="Прямоугольник 27"/>
          <p:cNvSpPr>
            <a:spLocks noChangeArrowheads="1"/>
          </p:cNvSpPr>
          <p:nvPr/>
        </p:nvSpPr>
        <p:spPr bwMode="auto">
          <a:xfrm>
            <a:off x="355600" y="2857500"/>
            <a:ext cx="1143000" cy="5715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29" name="TextBox 28"/>
          <p:cNvSpPr txBox="1">
            <a:spLocks noChangeArrowheads="1"/>
          </p:cNvSpPr>
          <p:nvPr/>
        </p:nvSpPr>
        <p:spPr bwMode="auto">
          <a:xfrm>
            <a:off x="355600" y="2857500"/>
            <a:ext cx="11430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>
                <a:latin typeface="Times New Roman" pitchFamily="18" charset="0"/>
                <a:cs typeface="Times New Roman" pitchFamily="18" charset="0"/>
              </a:rPr>
              <a:t>ОТЕЧЕСТ-ВЕННЫЕ</a:t>
            </a:r>
          </a:p>
        </p:txBody>
      </p:sp>
      <p:sp>
        <p:nvSpPr>
          <p:cNvPr id="9230" name="Прямоугольник 29"/>
          <p:cNvSpPr>
            <a:spLocks noChangeArrowheads="1"/>
          </p:cNvSpPr>
          <p:nvPr/>
        </p:nvSpPr>
        <p:spPr bwMode="auto">
          <a:xfrm>
            <a:off x="1784350" y="2857500"/>
            <a:ext cx="1500188" cy="5715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31" name="TextBox 30"/>
          <p:cNvSpPr txBox="1">
            <a:spLocks noChangeArrowheads="1"/>
          </p:cNvSpPr>
          <p:nvPr/>
        </p:nvSpPr>
        <p:spPr bwMode="auto">
          <a:xfrm>
            <a:off x="1784350" y="3000375"/>
            <a:ext cx="150018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>
                <a:latin typeface="Times New Roman" pitchFamily="18" charset="0"/>
                <a:cs typeface="Times New Roman" pitchFamily="18" charset="0"/>
              </a:rPr>
              <a:t>ЗАРУБЕЖНЫЕ</a:t>
            </a:r>
          </a:p>
        </p:txBody>
      </p:sp>
      <p:cxnSp>
        <p:nvCxnSpPr>
          <p:cNvPr id="9232" name="Прямая соединительная линия 31"/>
          <p:cNvCxnSpPr>
            <a:cxnSpLocks noChangeShapeType="1"/>
          </p:cNvCxnSpPr>
          <p:nvPr/>
        </p:nvCxnSpPr>
        <p:spPr bwMode="auto">
          <a:xfrm rot="5400000" flipH="1" flipV="1">
            <a:off x="927101" y="2714625"/>
            <a:ext cx="214312" cy="7143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3" name="Прямая соединительная линия 32"/>
          <p:cNvCxnSpPr>
            <a:cxnSpLocks noChangeShapeType="1"/>
          </p:cNvCxnSpPr>
          <p:nvPr/>
        </p:nvCxnSpPr>
        <p:spPr bwMode="auto">
          <a:xfrm rot="16200000" flipH="1">
            <a:off x="2284413" y="2714625"/>
            <a:ext cx="214312" cy="7143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4" name="Прямая соединительная линия 35"/>
          <p:cNvCxnSpPr>
            <a:cxnSpLocks noChangeShapeType="1"/>
          </p:cNvCxnSpPr>
          <p:nvPr/>
        </p:nvCxnSpPr>
        <p:spPr bwMode="auto">
          <a:xfrm rot="5400000">
            <a:off x="-429418" y="4287044"/>
            <a:ext cx="17129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35" name="Прямая соединительная линия 37"/>
          <p:cNvCxnSpPr>
            <a:cxnSpLocks noChangeShapeType="1"/>
          </p:cNvCxnSpPr>
          <p:nvPr/>
        </p:nvCxnSpPr>
        <p:spPr bwMode="auto">
          <a:xfrm>
            <a:off x="427038" y="3714750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36" name="Прямоугольник 38"/>
          <p:cNvSpPr>
            <a:spLocks noChangeArrowheads="1"/>
          </p:cNvSpPr>
          <p:nvPr/>
        </p:nvSpPr>
        <p:spPr bwMode="auto">
          <a:xfrm>
            <a:off x="569913" y="3571875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37" name="TextBox 39"/>
          <p:cNvSpPr txBox="1">
            <a:spLocks noChangeArrowheads="1"/>
          </p:cNvSpPr>
          <p:nvPr/>
        </p:nvSpPr>
        <p:spPr bwMode="auto">
          <a:xfrm>
            <a:off x="569913" y="3571875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>
                <a:latin typeface="Times New Roman" pitchFamily="18" charset="0"/>
                <a:cs typeface="Times New Roman" pitchFamily="18" charset="0"/>
              </a:rPr>
              <a:t>ГОСТы</a:t>
            </a:r>
          </a:p>
        </p:txBody>
      </p:sp>
      <p:cxnSp>
        <p:nvCxnSpPr>
          <p:cNvPr id="9238" name="Прямая соединительная линия 40"/>
          <p:cNvCxnSpPr>
            <a:cxnSpLocks noChangeShapeType="1"/>
          </p:cNvCxnSpPr>
          <p:nvPr/>
        </p:nvCxnSpPr>
        <p:spPr bwMode="auto">
          <a:xfrm>
            <a:off x="427038" y="4143375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39" name="Прямоугольник 41"/>
          <p:cNvSpPr>
            <a:spLocks noChangeArrowheads="1"/>
          </p:cNvSpPr>
          <p:nvPr/>
        </p:nvSpPr>
        <p:spPr bwMode="auto">
          <a:xfrm>
            <a:off x="569913" y="4000500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40" name="TextBox 42"/>
          <p:cNvSpPr txBox="1">
            <a:spLocks noChangeArrowheads="1"/>
          </p:cNvSpPr>
          <p:nvPr/>
        </p:nvSpPr>
        <p:spPr bwMode="auto">
          <a:xfrm>
            <a:off x="569913" y="4000500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>
                <a:latin typeface="Times New Roman" pitchFamily="18" charset="0"/>
                <a:cs typeface="Times New Roman" pitchFamily="18" charset="0"/>
              </a:rPr>
              <a:t>СНиПы</a:t>
            </a:r>
          </a:p>
        </p:txBody>
      </p:sp>
      <p:sp>
        <p:nvSpPr>
          <p:cNvPr id="9241" name="Прямоугольник 47"/>
          <p:cNvSpPr>
            <a:spLocks noChangeArrowheads="1"/>
          </p:cNvSpPr>
          <p:nvPr/>
        </p:nvSpPr>
        <p:spPr bwMode="auto">
          <a:xfrm>
            <a:off x="569913" y="4429125"/>
            <a:ext cx="1285875" cy="5715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42" name="TextBox 48"/>
          <p:cNvSpPr txBox="1">
            <a:spLocks noChangeArrowheads="1"/>
          </p:cNvSpPr>
          <p:nvPr/>
        </p:nvSpPr>
        <p:spPr bwMode="auto">
          <a:xfrm>
            <a:off x="569913" y="4429125"/>
            <a:ext cx="12858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>
                <a:latin typeface="Times New Roman" pitchFamily="18" charset="0"/>
                <a:cs typeface="Times New Roman" pitchFamily="18" charset="0"/>
              </a:rPr>
              <a:t>Руководящие документы</a:t>
            </a:r>
          </a:p>
        </p:txBody>
      </p:sp>
      <p:cxnSp>
        <p:nvCxnSpPr>
          <p:cNvPr id="9243" name="Прямая соединительная линия 51"/>
          <p:cNvCxnSpPr>
            <a:cxnSpLocks noChangeShapeType="1"/>
          </p:cNvCxnSpPr>
          <p:nvPr/>
        </p:nvCxnSpPr>
        <p:spPr bwMode="auto">
          <a:xfrm rot="5400000">
            <a:off x="1427957" y="4001294"/>
            <a:ext cx="11414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44" name="Прямая соединительная линия 52"/>
          <p:cNvCxnSpPr>
            <a:cxnSpLocks noChangeShapeType="1"/>
          </p:cNvCxnSpPr>
          <p:nvPr/>
        </p:nvCxnSpPr>
        <p:spPr bwMode="auto">
          <a:xfrm>
            <a:off x="1998663" y="3714750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45" name="Прямоугольник 53"/>
          <p:cNvSpPr>
            <a:spLocks noChangeArrowheads="1"/>
          </p:cNvSpPr>
          <p:nvPr/>
        </p:nvSpPr>
        <p:spPr bwMode="auto">
          <a:xfrm>
            <a:off x="2141538" y="3571875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46" name="TextBox 54"/>
          <p:cNvSpPr txBox="1">
            <a:spLocks noChangeArrowheads="1"/>
          </p:cNvSpPr>
          <p:nvPr/>
        </p:nvSpPr>
        <p:spPr bwMode="auto">
          <a:xfrm>
            <a:off x="2141538" y="3571875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DNV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47" name="Прямая соединительная линия 55"/>
          <p:cNvCxnSpPr>
            <a:cxnSpLocks noChangeShapeType="1"/>
          </p:cNvCxnSpPr>
          <p:nvPr/>
        </p:nvCxnSpPr>
        <p:spPr bwMode="auto">
          <a:xfrm>
            <a:off x="1998663" y="4214813"/>
            <a:ext cx="1428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48" name="Прямоугольник 56"/>
          <p:cNvSpPr>
            <a:spLocks noChangeArrowheads="1"/>
          </p:cNvSpPr>
          <p:nvPr/>
        </p:nvSpPr>
        <p:spPr bwMode="auto">
          <a:xfrm>
            <a:off x="2141538" y="4071938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49" name="TextBox 57"/>
          <p:cNvSpPr txBox="1">
            <a:spLocks noChangeArrowheads="1"/>
          </p:cNvSpPr>
          <p:nvPr/>
        </p:nvSpPr>
        <p:spPr bwMode="auto">
          <a:xfrm>
            <a:off x="2141538" y="4071938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API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50" name="Прямая соединительная линия 77"/>
          <p:cNvCxnSpPr>
            <a:cxnSpLocks noChangeShapeType="1"/>
          </p:cNvCxnSpPr>
          <p:nvPr/>
        </p:nvCxnSpPr>
        <p:spPr bwMode="auto">
          <a:xfrm rot="5400000">
            <a:off x="6107112" y="2678113"/>
            <a:ext cx="214313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51" name="Прямая соединительная линия 93"/>
          <p:cNvCxnSpPr>
            <a:cxnSpLocks noChangeShapeType="1"/>
          </p:cNvCxnSpPr>
          <p:nvPr/>
        </p:nvCxnSpPr>
        <p:spPr bwMode="auto">
          <a:xfrm rot="5400000">
            <a:off x="5000625" y="3929063"/>
            <a:ext cx="1141413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52" name="Прямая соединительная линия 94"/>
          <p:cNvCxnSpPr>
            <a:cxnSpLocks noChangeShapeType="1"/>
          </p:cNvCxnSpPr>
          <p:nvPr/>
        </p:nvCxnSpPr>
        <p:spPr bwMode="auto">
          <a:xfrm>
            <a:off x="5570538" y="3643313"/>
            <a:ext cx="1428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53" name="Прямоугольник 95"/>
          <p:cNvSpPr>
            <a:spLocks noChangeArrowheads="1"/>
          </p:cNvSpPr>
          <p:nvPr/>
        </p:nvSpPr>
        <p:spPr bwMode="auto">
          <a:xfrm>
            <a:off x="5713413" y="3500438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54" name="TextBox 96"/>
          <p:cNvSpPr txBox="1">
            <a:spLocks noChangeArrowheads="1"/>
          </p:cNvSpPr>
          <p:nvPr/>
        </p:nvSpPr>
        <p:spPr bwMode="auto">
          <a:xfrm>
            <a:off x="5713413" y="3500438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SCOPE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55" name="Прямая соединительная линия 97"/>
          <p:cNvCxnSpPr>
            <a:cxnSpLocks noChangeShapeType="1"/>
          </p:cNvCxnSpPr>
          <p:nvPr/>
        </p:nvCxnSpPr>
        <p:spPr bwMode="auto">
          <a:xfrm>
            <a:off x="5570538" y="4143375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56" name="Прямоугольник 98"/>
          <p:cNvSpPr>
            <a:spLocks noChangeArrowheads="1"/>
          </p:cNvSpPr>
          <p:nvPr/>
        </p:nvSpPr>
        <p:spPr bwMode="auto">
          <a:xfrm>
            <a:off x="5713413" y="4000500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57" name="TextBox 99"/>
          <p:cNvSpPr txBox="1">
            <a:spLocks noChangeArrowheads="1"/>
          </p:cNvSpPr>
          <p:nvPr/>
        </p:nvSpPr>
        <p:spPr bwMode="auto">
          <a:xfrm>
            <a:off x="5713413" y="4000500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CLICHE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58" name="Прямая соединительная линия 107"/>
          <p:cNvCxnSpPr>
            <a:cxnSpLocks noChangeShapeType="1"/>
          </p:cNvCxnSpPr>
          <p:nvPr/>
        </p:nvCxnSpPr>
        <p:spPr bwMode="auto">
          <a:xfrm>
            <a:off x="4860925" y="3786188"/>
            <a:ext cx="1428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59" name="Прямоугольник 108"/>
          <p:cNvSpPr>
            <a:spLocks noChangeArrowheads="1"/>
          </p:cNvSpPr>
          <p:nvPr/>
        </p:nvSpPr>
        <p:spPr bwMode="auto">
          <a:xfrm>
            <a:off x="3717925" y="3643313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60" name="TextBox 109"/>
          <p:cNvSpPr txBox="1">
            <a:spLocks noChangeArrowheads="1"/>
          </p:cNvSpPr>
          <p:nvPr/>
        </p:nvSpPr>
        <p:spPr bwMode="auto">
          <a:xfrm>
            <a:off x="3717925" y="3643313"/>
            <a:ext cx="1143000" cy="3048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FLACS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61" name="Прямая соединительная линия 110"/>
          <p:cNvCxnSpPr>
            <a:cxnSpLocks noChangeShapeType="1"/>
          </p:cNvCxnSpPr>
          <p:nvPr/>
        </p:nvCxnSpPr>
        <p:spPr bwMode="auto">
          <a:xfrm>
            <a:off x="4860925" y="4143375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62" name="Прямоугольник 111"/>
          <p:cNvSpPr>
            <a:spLocks noChangeArrowheads="1"/>
          </p:cNvSpPr>
          <p:nvPr/>
        </p:nvSpPr>
        <p:spPr bwMode="auto">
          <a:xfrm>
            <a:off x="3717925" y="4000500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63" name="TextBox 112"/>
          <p:cNvSpPr txBox="1">
            <a:spLocks noChangeArrowheads="1"/>
          </p:cNvSpPr>
          <p:nvPr/>
        </p:nvSpPr>
        <p:spPr bwMode="auto">
          <a:xfrm>
            <a:off x="3717925" y="4000500"/>
            <a:ext cx="1214438" cy="304800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AutoReaGas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64" name="Прямая соединительная линия 127"/>
          <p:cNvCxnSpPr>
            <a:cxnSpLocks noChangeShapeType="1"/>
          </p:cNvCxnSpPr>
          <p:nvPr/>
        </p:nvCxnSpPr>
        <p:spPr bwMode="auto">
          <a:xfrm>
            <a:off x="427038" y="4714875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65" name="Прямая соединительная линия 128"/>
          <p:cNvCxnSpPr>
            <a:cxnSpLocks noChangeShapeType="1"/>
          </p:cNvCxnSpPr>
          <p:nvPr/>
        </p:nvCxnSpPr>
        <p:spPr bwMode="auto">
          <a:xfrm>
            <a:off x="427038" y="5143500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66" name="Прямоугольник 130"/>
          <p:cNvSpPr>
            <a:spLocks noChangeArrowheads="1"/>
          </p:cNvSpPr>
          <p:nvPr/>
        </p:nvSpPr>
        <p:spPr bwMode="auto">
          <a:xfrm>
            <a:off x="569913" y="5000625"/>
            <a:ext cx="415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…</a:t>
            </a:r>
            <a:endParaRPr lang="ru-RU"/>
          </a:p>
        </p:txBody>
      </p:sp>
      <p:cxnSp>
        <p:nvCxnSpPr>
          <p:cNvPr id="9267" name="Прямая соединительная линия 132"/>
          <p:cNvCxnSpPr>
            <a:cxnSpLocks noChangeShapeType="1"/>
          </p:cNvCxnSpPr>
          <p:nvPr/>
        </p:nvCxnSpPr>
        <p:spPr bwMode="auto">
          <a:xfrm>
            <a:off x="1998663" y="4572000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68" name="Прямоугольник 133"/>
          <p:cNvSpPr>
            <a:spLocks noChangeArrowheads="1"/>
          </p:cNvSpPr>
          <p:nvPr/>
        </p:nvSpPr>
        <p:spPr bwMode="auto">
          <a:xfrm>
            <a:off x="2141538" y="4429125"/>
            <a:ext cx="415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…</a:t>
            </a:r>
            <a:endParaRPr lang="ru-RU"/>
          </a:p>
        </p:txBody>
      </p:sp>
      <p:sp>
        <p:nvSpPr>
          <p:cNvPr id="9269" name="Прямоугольник 3"/>
          <p:cNvSpPr>
            <a:spLocks noChangeArrowheads="1"/>
          </p:cNvSpPr>
          <p:nvPr/>
        </p:nvSpPr>
        <p:spPr bwMode="auto">
          <a:xfrm>
            <a:off x="7070725" y="2786063"/>
            <a:ext cx="1714500" cy="57150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70" name="TextBox 4"/>
          <p:cNvSpPr txBox="1">
            <a:spLocks noChangeArrowheads="1"/>
          </p:cNvSpPr>
          <p:nvPr/>
        </p:nvSpPr>
        <p:spPr bwMode="auto">
          <a:xfrm>
            <a:off x="7070725" y="2928938"/>
            <a:ext cx="17859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>
                <a:latin typeface="Times New Roman" pitchFamily="18" charset="0"/>
                <a:cs typeface="Times New Roman" pitchFamily="18" charset="0"/>
              </a:rPr>
              <a:t>ЭМПИРИЧЕСКИЕ</a:t>
            </a:r>
          </a:p>
        </p:txBody>
      </p:sp>
      <p:cxnSp>
        <p:nvCxnSpPr>
          <p:cNvPr id="9271" name="Прямая соединительная линия 14"/>
          <p:cNvCxnSpPr>
            <a:cxnSpLocks noChangeShapeType="1"/>
          </p:cNvCxnSpPr>
          <p:nvPr/>
        </p:nvCxnSpPr>
        <p:spPr bwMode="auto">
          <a:xfrm rot="10800000">
            <a:off x="6999288" y="2571750"/>
            <a:ext cx="571500" cy="214313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72" name="Прямая соединительная линия 78"/>
          <p:cNvCxnSpPr>
            <a:cxnSpLocks noChangeShapeType="1"/>
          </p:cNvCxnSpPr>
          <p:nvPr/>
        </p:nvCxnSpPr>
        <p:spPr bwMode="auto">
          <a:xfrm rot="5400000">
            <a:off x="6452394" y="4042569"/>
            <a:ext cx="1373188" cy="635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73" name="Прямая соединительная линия 79"/>
          <p:cNvCxnSpPr>
            <a:cxnSpLocks noChangeShapeType="1"/>
          </p:cNvCxnSpPr>
          <p:nvPr/>
        </p:nvCxnSpPr>
        <p:spPr bwMode="auto">
          <a:xfrm>
            <a:off x="7142163" y="4000500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74" name="Прямоугольник 80"/>
          <p:cNvSpPr>
            <a:spLocks noChangeArrowheads="1"/>
          </p:cNvSpPr>
          <p:nvPr/>
        </p:nvSpPr>
        <p:spPr bwMode="auto">
          <a:xfrm>
            <a:off x="7285038" y="3500438"/>
            <a:ext cx="1643062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75" name="TextBox 81"/>
          <p:cNvSpPr txBox="1">
            <a:spLocks noChangeArrowheads="1"/>
          </p:cNvSpPr>
          <p:nvPr/>
        </p:nvSpPr>
        <p:spPr bwMode="auto">
          <a:xfrm>
            <a:off x="7285038" y="3500438"/>
            <a:ext cx="1714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1400" b="1">
                <a:latin typeface="Times New Roman" pitchFamily="18" charset="0"/>
                <a:cs typeface="Times New Roman" pitchFamily="18" charset="0"/>
              </a:rPr>
              <a:t>ТНТ-эквивалента</a:t>
            </a:r>
          </a:p>
        </p:txBody>
      </p:sp>
      <p:cxnSp>
        <p:nvCxnSpPr>
          <p:cNvPr id="9276" name="Прямая соединительная линия 82"/>
          <p:cNvCxnSpPr>
            <a:cxnSpLocks noChangeShapeType="1"/>
          </p:cNvCxnSpPr>
          <p:nvPr/>
        </p:nvCxnSpPr>
        <p:spPr bwMode="auto">
          <a:xfrm>
            <a:off x="7142163" y="4357688"/>
            <a:ext cx="1428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77" name="Прямоугольник 83"/>
          <p:cNvSpPr>
            <a:spLocks noChangeArrowheads="1"/>
          </p:cNvSpPr>
          <p:nvPr/>
        </p:nvSpPr>
        <p:spPr bwMode="auto">
          <a:xfrm>
            <a:off x="7285038" y="4214813"/>
            <a:ext cx="1143000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78" name="TextBox 84"/>
          <p:cNvSpPr txBox="1">
            <a:spLocks noChangeArrowheads="1"/>
          </p:cNvSpPr>
          <p:nvPr/>
        </p:nvSpPr>
        <p:spPr bwMode="auto">
          <a:xfrm>
            <a:off x="7285038" y="4214813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TNO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79" name="Прямая соединительная линия 85"/>
          <p:cNvCxnSpPr>
            <a:cxnSpLocks noChangeShapeType="1"/>
          </p:cNvCxnSpPr>
          <p:nvPr/>
        </p:nvCxnSpPr>
        <p:spPr bwMode="auto">
          <a:xfrm>
            <a:off x="7142163" y="3643313"/>
            <a:ext cx="1428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80" name="Прямоугольник 86"/>
          <p:cNvSpPr>
            <a:spLocks noChangeArrowheads="1"/>
          </p:cNvSpPr>
          <p:nvPr/>
        </p:nvSpPr>
        <p:spPr bwMode="auto">
          <a:xfrm>
            <a:off x="7285038" y="3857625"/>
            <a:ext cx="1643062" cy="285750"/>
          </a:xfrm>
          <a:prstGeom prst="rect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137160" tIns="155448" rIns="137160" bIns="155448" anchor="ctr"/>
          <a:lstStyle/>
          <a:p>
            <a:pPr eaLnBrk="0" hangingPunct="0"/>
            <a:endParaRPr lang="ru-RU"/>
          </a:p>
        </p:txBody>
      </p:sp>
      <p:sp>
        <p:nvSpPr>
          <p:cNvPr id="9281" name="TextBox 87"/>
          <p:cNvSpPr txBox="1">
            <a:spLocks noChangeArrowheads="1"/>
          </p:cNvSpPr>
          <p:nvPr/>
        </p:nvSpPr>
        <p:spPr bwMode="auto">
          <a:xfrm>
            <a:off x="7285038" y="3857625"/>
            <a:ext cx="16430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400" b="1">
                <a:latin typeface="Times New Roman" pitchFamily="18" charset="0"/>
                <a:cs typeface="Times New Roman" pitchFamily="18" charset="0"/>
              </a:rPr>
              <a:t>MULTI ENERGY</a:t>
            </a:r>
            <a:endParaRPr lang="ru-RU" sz="1400" b="1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9282" name="Прямая соединительная линия 135"/>
          <p:cNvCxnSpPr>
            <a:cxnSpLocks noChangeShapeType="1"/>
          </p:cNvCxnSpPr>
          <p:nvPr/>
        </p:nvCxnSpPr>
        <p:spPr bwMode="auto">
          <a:xfrm>
            <a:off x="7137400" y="4730750"/>
            <a:ext cx="142875" cy="1588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83" name="Прямоугольник 136"/>
          <p:cNvSpPr>
            <a:spLocks noChangeArrowheads="1"/>
          </p:cNvSpPr>
          <p:nvPr/>
        </p:nvSpPr>
        <p:spPr bwMode="auto">
          <a:xfrm>
            <a:off x="7280275" y="4587875"/>
            <a:ext cx="415925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…</a:t>
            </a:r>
            <a:endParaRPr lang="ru-RU"/>
          </a:p>
        </p:txBody>
      </p:sp>
      <p:cxnSp>
        <p:nvCxnSpPr>
          <p:cNvPr id="9284" name="Прямая соединительная линия 138"/>
          <p:cNvCxnSpPr>
            <a:cxnSpLocks noChangeShapeType="1"/>
          </p:cNvCxnSpPr>
          <p:nvPr/>
        </p:nvCxnSpPr>
        <p:spPr bwMode="auto">
          <a:xfrm>
            <a:off x="5570538" y="4500563"/>
            <a:ext cx="1428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85" name="Прямоугольник 139"/>
          <p:cNvSpPr>
            <a:spLocks noChangeArrowheads="1"/>
          </p:cNvSpPr>
          <p:nvPr/>
        </p:nvSpPr>
        <p:spPr bwMode="auto">
          <a:xfrm>
            <a:off x="5713413" y="4357688"/>
            <a:ext cx="4159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…</a:t>
            </a:r>
            <a:endParaRPr lang="ru-RU"/>
          </a:p>
        </p:txBody>
      </p:sp>
      <p:sp>
        <p:nvSpPr>
          <p:cNvPr id="9286" name="Прямоугольник 143"/>
          <p:cNvSpPr>
            <a:spLocks noChangeArrowheads="1"/>
          </p:cNvSpPr>
          <p:nvPr/>
        </p:nvSpPr>
        <p:spPr bwMode="auto">
          <a:xfrm>
            <a:off x="4503738" y="4357688"/>
            <a:ext cx="357187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b="1">
                <a:latin typeface="Times New Roman" pitchFamily="18" charset="0"/>
                <a:cs typeface="Times New Roman" pitchFamily="18" charset="0"/>
              </a:rPr>
              <a:t>…</a:t>
            </a:r>
            <a:endParaRPr lang="ru-RU"/>
          </a:p>
        </p:txBody>
      </p:sp>
      <p:cxnSp>
        <p:nvCxnSpPr>
          <p:cNvPr id="9287" name="Прямая соединительная линия 51"/>
          <p:cNvCxnSpPr>
            <a:cxnSpLocks noChangeShapeType="1"/>
          </p:cNvCxnSpPr>
          <p:nvPr/>
        </p:nvCxnSpPr>
        <p:spPr bwMode="auto">
          <a:xfrm rot="5400000">
            <a:off x="4433094" y="3928269"/>
            <a:ext cx="1141412" cy="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9288" name="Прямая соединительная линия 119"/>
          <p:cNvCxnSpPr>
            <a:cxnSpLocks noChangeShapeType="1"/>
          </p:cNvCxnSpPr>
          <p:nvPr/>
        </p:nvCxnSpPr>
        <p:spPr bwMode="auto">
          <a:xfrm rot="10800000">
            <a:off x="4860925" y="4500563"/>
            <a:ext cx="142875" cy="1587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/>
          <p:cNvSpPr txBox="1">
            <a:spLocks noChangeArrowheads="1"/>
          </p:cNvSpPr>
          <p:nvPr/>
        </p:nvSpPr>
        <p:spPr bwMode="auto">
          <a:xfrm>
            <a:off x="395288" y="404813"/>
            <a:ext cx="84645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Тестовая задача 1. Постановка</a:t>
            </a:r>
          </a:p>
        </p:txBody>
      </p:sp>
      <p:sp>
        <p:nvSpPr>
          <p:cNvPr id="10243" name="Прямоугольник 17"/>
          <p:cNvSpPr>
            <a:spLocks noChangeArrowheads="1"/>
          </p:cNvSpPr>
          <p:nvPr/>
        </p:nvSpPr>
        <p:spPr bwMode="auto">
          <a:xfrm>
            <a:off x="468313" y="1125538"/>
            <a:ext cx="3311525" cy="173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>
                <a:latin typeface="Times New Roman" pitchFamily="18" charset="0"/>
              </a:rPr>
              <a:t>Модель:</a:t>
            </a:r>
          </a:p>
          <a:p>
            <a:r>
              <a:rPr lang="ru-RU" sz="1400">
                <a:latin typeface="Times New Roman" pitchFamily="18" charset="0"/>
              </a:rPr>
              <a:t>- горючее - метан</a:t>
            </a:r>
            <a:r>
              <a:rPr lang="en-US" sz="1400">
                <a:latin typeface="Times New Roman" pitchFamily="18" charset="0"/>
              </a:rPr>
              <a:t>;</a:t>
            </a:r>
            <a:r>
              <a:rPr lang="ru-RU" sz="1400">
                <a:latin typeface="Times New Roman" pitchFamily="18" charset="0"/>
              </a:rPr>
              <a:t> </a:t>
            </a:r>
          </a:p>
          <a:p>
            <a:r>
              <a:rPr lang="ru-RU" sz="1400">
                <a:latin typeface="Times New Roman" pitchFamily="18" charset="0"/>
              </a:rPr>
              <a:t>- стехиометрическая смесь</a:t>
            </a:r>
            <a:r>
              <a:rPr lang="en-US" sz="1400">
                <a:latin typeface="Times New Roman" pitchFamily="18" charset="0"/>
              </a:rPr>
              <a:t>;</a:t>
            </a:r>
            <a:endParaRPr lang="ru-RU" sz="1400">
              <a:latin typeface="Times New Roman" pitchFamily="18" charset="0"/>
            </a:endParaRPr>
          </a:p>
          <a:p>
            <a:r>
              <a:rPr lang="ru-RU" sz="1400">
                <a:latin typeface="Times New Roman" pitchFamily="18" charset="0"/>
              </a:rPr>
              <a:t>- полусферическое облако </a:t>
            </a:r>
            <a:r>
              <a:rPr lang="en-US" sz="1400">
                <a:latin typeface="Times New Roman" pitchFamily="18" charset="0"/>
              </a:rPr>
              <a:t>R=5 </a:t>
            </a:r>
            <a:r>
              <a:rPr lang="ru-RU" sz="1400">
                <a:latin typeface="Times New Roman" pitchFamily="18" charset="0"/>
              </a:rPr>
              <a:t>м</a:t>
            </a:r>
            <a:r>
              <a:rPr lang="en-US" sz="1400">
                <a:latin typeface="Times New Roman" pitchFamily="18" charset="0"/>
              </a:rPr>
              <a:t>;</a:t>
            </a:r>
            <a:endParaRPr lang="ru-RU" sz="1400">
              <a:latin typeface="Times New Roman" pitchFamily="18" charset="0"/>
            </a:endParaRPr>
          </a:p>
          <a:p>
            <a:r>
              <a:rPr lang="ru-RU" sz="1400">
                <a:latin typeface="Times New Roman" pitchFamily="18" charset="0"/>
              </a:rPr>
              <a:t>- неограниченное пространство;</a:t>
            </a:r>
          </a:p>
          <a:p>
            <a:r>
              <a:rPr lang="ru-RU" sz="1400">
                <a:latin typeface="Times New Roman" pitchFamily="18" charset="0"/>
              </a:rPr>
              <a:t>- размер области расположения объектов</a:t>
            </a:r>
          </a:p>
          <a:p>
            <a:r>
              <a:rPr lang="ru-RU" sz="1400">
                <a:latin typeface="Times New Roman" pitchFamily="18" charset="0"/>
              </a:rPr>
              <a:t>(15х15х10)</a:t>
            </a:r>
          </a:p>
        </p:txBody>
      </p:sp>
      <p:grpSp>
        <p:nvGrpSpPr>
          <p:cNvPr id="10244" name="Group 4"/>
          <p:cNvGrpSpPr>
            <a:grpSpLocks/>
          </p:cNvGrpSpPr>
          <p:nvPr/>
        </p:nvGrpSpPr>
        <p:grpSpPr bwMode="auto">
          <a:xfrm>
            <a:off x="611188" y="3068638"/>
            <a:ext cx="3455987" cy="1689100"/>
            <a:chOff x="68" y="1434"/>
            <a:chExt cx="3240" cy="1782"/>
          </a:xfrm>
        </p:grpSpPr>
        <p:pic>
          <p:nvPicPr>
            <p:cNvPr id="10253" name="Рисунок 5" descr="Ris.bmp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0156" r="8594" b="58333"/>
            <a:stretch>
              <a:fillRect/>
            </a:stretch>
          </p:blipFill>
          <p:spPr bwMode="auto">
            <a:xfrm>
              <a:off x="68" y="1434"/>
              <a:ext cx="3240" cy="12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0254" name="TextBox 6"/>
            <p:cNvSpPr txBox="1">
              <a:spLocks noChangeArrowheads="1"/>
            </p:cNvSpPr>
            <p:nvPr/>
          </p:nvSpPr>
          <p:spPr bwMode="auto">
            <a:xfrm>
              <a:off x="3077" y="2380"/>
              <a:ext cx="192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200"/>
                <a:t>x</a:t>
              </a:r>
              <a:endParaRPr lang="ru-RU" sz="1200"/>
            </a:p>
          </p:txBody>
        </p:sp>
        <p:sp>
          <p:nvSpPr>
            <p:cNvPr id="10255" name="TextBox 7"/>
            <p:cNvSpPr txBox="1">
              <a:spLocks noChangeArrowheads="1"/>
            </p:cNvSpPr>
            <p:nvPr/>
          </p:nvSpPr>
          <p:spPr bwMode="auto">
            <a:xfrm>
              <a:off x="872" y="1481"/>
              <a:ext cx="192" cy="2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1200"/>
                <a:t>z</a:t>
              </a:r>
              <a:endParaRPr lang="ru-RU" sz="1200"/>
            </a:p>
          </p:txBody>
        </p:sp>
        <p:sp>
          <p:nvSpPr>
            <p:cNvPr id="10256" name="TextBox 15"/>
            <p:cNvSpPr txBox="1">
              <a:spLocks noChangeArrowheads="1"/>
            </p:cNvSpPr>
            <p:nvPr/>
          </p:nvSpPr>
          <p:spPr bwMode="auto">
            <a:xfrm>
              <a:off x="250" y="2831"/>
              <a:ext cx="945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sz="900">
                  <a:latin typeface="Times New Roman" pitchFamily="18" charset="0"/>
                  <a:cs typeface="Times New Roman" pitchFamily="18" charset="0"/>
                </a:rPr>
                <a:t>Точка инициирования</a:t>
              </a:r>
            </a:p>
          </p:txBody>
        </p:sp>
        <p:sp>
          <p:nvSpPr>
            <p:cNvPr id="10257" name="Стрелка вправо 16"/>
            <p:cNvSpPr>
              <a:spLocks noChangeArrowheads="1"/>
            </p:cNvSpPr>
            <p:nvPr/>
          </p:nvSpPr>
          <p:spPr bwMode="auto">
            <a:xfrm rot="-3418184">
              <a:off x="827" y="2743"/>
              <a:ext cx="326" cy="54"/>
            </a:xfrm>
            <a:prstGeom prst="rightArrow">
              <a:avLst>
                <a:gd name="adj1" fmla="val 50000"/>
                <a:gd name="adj2" fmla="val 50169"/>
              </a:avLst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eaVert" wrap="none" lIns="137160" tIns="155448" rIns="137160" bIns="155448" anchor="ctr"/>
            <a:lstStyle/>
            <a:p>
              <a:pPr eaLnBrk="0" hangingPunct="0"/>
              <a:endParaRPr lang="ru-RU"/>
            </a:p>
          </p:txBody>
        </p:sp>
        <p:cxnSp>
          <p:nvCxnSpPr>
            <p:cNvPr id="10258" name="Прямая со стрелкой 21"/>
            <p:cNvCxnSpPr>
              <a:cxnSpLocks noChangeShapeType="1"/>
            </p:cNvCxnSpPr>
            <p:nvPr/>
          </p:nvCxnSpPr>
          <p:spPr bwMode="auto">
            <a:xfrm rot="10800000" flipV="1">
              <a:off x="1148" y="1794"/>
              <a:ext cx="585" cy="31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59" name="Прямая со стрелкой 22"/>
            <p:cNvCxnSpPr>
              <a:cxnSpLocks noChangeShapeType="1"/>
            </p:cNvCxnSpPr>
            <p:nvPr/>
          </p:nvCxnSpPr>
          <p:spPr bwMode="auto">
            <a:xfrm rot="5400000">
              <a:off x="1418" y="1839"/>
              <a:ext cx="405" cy="40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260" name="TextBox 32"/>
            <p:cNvSpPr txBox="1">
              <a:spLocks noChangeArrowheads="1"/>
            </p:cNvSpPr>
            <p:nvPr/>
          </p:nvSpPr>
          <p:spPr bwMode="auto">
            <a:xfrm>
              <a:off x="1644" y="1568"/>
              <a:ext cx="1350" cy="3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sz="900">
                  <a:latin typeface="Times New Roman" pitchFamily="18" charset="0"/>
                  <a:cs typeface="Times New Roman" pitchFamily="18" charset="0"/>
                </a:rPr>
                <a:t>Объекты, формирующие загроможденность</a:t>
              </a:r>
            </a:p>
          </p:txBody>
        </p:sp>
        <p:sp>
          <p:nvSpPr>
            <p:cNvPr id="10261" name="Ромб 35"/>
            <p:cNvSpPr>
              <a:spLocks noChangeArrowheads="1"/>
            </p:cNvSpPr>
            <p:nvPr/>
          </p:nvSpPr>
          <p:spPr bwMode="auto">
            <a:xfrm>
              <a:off x="1733" y="2559"/>
              <a:ext cx="45" cy="90"/>
            </a:xfrm>
            <a:prstGeom prst="diamond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37160" tIns="155448" rIns="137160" bIns="155448" anchor="ctr"/>
            <a:lstStyle/>
            <a:p>
              <a:pPr eaLnBrk="0" hangingPunct="0"/>
              <a:endParaRPr lang="ru-RU"/>
            </a:p>
          </p:txBody>
        </p:sp>
        <p:sp>
          <p:nvSpPr>
            <p:cNvPr id="10262" name="Ромб 36"/>
            <p:cNvSpPr>
              <a:spLocks noChangeArrowheads="1"/>
            </p:cNvSpPr>
            <p:nvPr/>
          </p:nvSpPr>
          <p:spPr bwMode="auto">
            <a:xfrm>
              <a:off x="1373" y="2559"/>
              <a:ext cx="45" cy="90"/>
            </a:xfrm>
            <a:prstGeom prst="diamond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37160" tIns="155448" rIns="137160" bIns="155448" anchor="ctr"/>
            <a:lstStyle/>
            <a:p>
              <a:pPr eaLnBrk="0" hangingPunct="0"/>
              <a:endParaRPr lang="ru-RU"/>
            </a:p>
          </p:txBody>
        </p:sp>
        <p:sp>
          <p:nvSpPr>
            <p:cNvPr id="10263" name="Ромб 37"/>
            <p:cNvSpPr>
              <a:spLocks noChangeArrowheads="1"/>
            </p:cNvSpPr>
            <p:nvPr/>
          </p:nvSpPr>
          <p:spPr bwMode="auto">
            <a:xfrm>
              <a:off x="2093" y="2559"/>
              <a:ext cx="45" cy="90"/>
            </a:xfrm>
            <a:prstGeom prst="diamond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37160" tIns="155448" rIns="137160" bIns="155448" anchor="ctr"/>
            <a:lstStyle/>
            <a:p>
              <a:pPr eaLnBrk="0" hangingPunct="0"/>
              <a:endParaRPr lang="ru-RU"/>
            </a:p>
          </p:txBody>
        </p:sp>
        <p:sp>
          <p:nvSpPr>
            <p:cNvPr id="10264" name="Ромб 38"/>
            <p:cNvSpPr>
              <a:spLocks noChangeArrowheads="1"/>
            </p:cNvSpPr>
            <p:nvPr/>
          </p:nvSpPr>
          <p:spPr bwMode="auto">
            <a:xfrm>
              <a:off x="2498" y="2559"/>
              <a:ext cx="45" cy="90"/>
            </a:xfrm>
            <a:prstGeom prst="diamond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37160" tIns="155448" rIns="137160" bIns="155448" anchor="ctr"/>
            <a:lstStyle/>
            <a:p>
              <a:pPr eaLnBrk="0" hangingPunct="0"/>
              <a:endParaRPr lang="ru-RU"/>
            </a:p>
          </p:txBody>
        </p:sp>
        <p:sp>
          <p:nvSpPr>
            <p:cNvPr id="10265" name="Ромб 39"/>
            <p:cNvSpPr>
              <a:spLocks noChangeArrowheads="1"/>
            </p:cNvSpPr>
            <p:nvPr/>
          </p:nvSpPr>
          <p:spPr bwMode="auto">
            <a:xfrm>
              <a:off x="2903" y="2559"/>
              <a:ext cx="45" cy="90"/>
            </a:xfrm>
            <a:prstGeom prst="diamond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137160" tIns="155448" rIns="137160" bIns="155448" anchor="ctr"/>
            <a:lstStyle/>
            <a:p>
              <a:pPr eaLnBrk="0" hangingPunct="0"/>
              <a:endParaRPr lang="ru-RU"/>
            </a:p>
          </p:txBody>
        </p:sp>
        <p:sp>
          <p:nvSpPr>
            <p:cNvPr id="10266" name="TextBox 40"/>
            <p:cNvSpPr txBox="1">
              <a:spLocks noChangeArrowheads="1"/>
            </p:cNvSpPr>
            <p:nvPr/>
          </p:nvSpPr>
          <p:spPr bwMode="auto">
            <a:xfrm>
              <a:off x="1747" y="2931"/>
              <a:ext cx="943" cy="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sz="900">
                  <a:latin typeface="Times New Roman" pitchFamily="18" charset="0"/>
                  <a:cs typeface="Times New Roman" pitchFamily="18" charset="0"/>
                </a:rPr>
                <a:t>Датчики</a:t>
              </a:r>
            </a:p>
          </p:txBody>
        </p:sp>
        <p:cxnSp>
          <p:nvCxnSpPr>
            <p:cNvPr id="10267" name="Прямая со стрелкой 41"/>
            <p:cNvCxnSpPr>
              <a:cxnSpLocks noChangeShapeType="1"/>
            </p:cNvCxnSpPr>
            <p:nvPr/>
          </p:nvCxnSpPr>
          <p:spPr bwMode="auto">
            <a:xfrm rot="10800000">
              <a:off x="1778" y="2649"/>
              <a:ext cx="360" cy="31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68" name="Прямая со стрелкой 46"/>
            <p:cNvCxnSpPr>
              <a:cxnSpLocks noChangeShapeType="1"/>
            </p:cNvCxnSpPr>
            <p:nvPr/>
          </p:nvCxnSpPr>
          <p:spPr bwMode="auto">
            <a:xfrm rot="16200000" flipV="1">
              <a:off x="2048" y="2739"/>
              <a:ext cx="270" cy="90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269" name="Прямая со стрелкой 49"/>
            <p:cNvCxnSpPr>
              <a:cxnSpLocks noChangeShapeType="1"/>
            </p:cNvCxnSpPr>
            <p:nvPr/>
          </p:nvCxnSpPr>
          <p:spPr bwMode="auto">
            <a:xfrm flipV="1">
              <a:off x="2408" y="2649"/>
              <a:ext cx="495" cy="315"/>
            </a:xfrm>
            <a:prstGeom prst="straightConnector1">
              <a:avLst/>
            </a:prstGeom>
            <a:noFill/>
            <a:ln w="9525" algn="ctr">
              <a:solidFill>
                <a:schemeClr val="tx1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10245" name="Прямоугольник 33"/>
          <p:cNvSpPr>
            <a:spLocks noChangeArrowheads="1"/>
          </p:cNvSpPr>
          <p:nvPr/>
        </p:nvSpPr>
        <p:spPr bwMode="auto">
          <a:xfrm>
            <a:off x="4140200" y="1341438"/>
            <a:ext cx="4608513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 b="1">
                <a:latin typeface="Times New Roman" pitchFamily="18" charset="0"/>
              </a:rPr>
              <a:t>Исследовалось влияние:</a:t>
            </a:r>
          </a:p>
          <a:p>
            <a:r>
              <a:rPr lang="ru-RU" sz="1400">
                <a:latin typeface="Times New Roman" pitchFamily="18" charset="0"/>
              </a:rPr>
              <a:t>– формы объектов (круглое, квадратное сечение);</a:t>
            </a:r>
          </a:p>
          <a:p>
            <a:r>
              <a:rPr lang="ru-RU" sz="1400">
                <a:latin typeface="Times New Roman" pitchFamily="18" charset="0"/>
              </a:rPr>
              <a:t>– степени загроможденности пространства;</a:t>
            </a:r>
          </a:p>
          <a:p>
            <a:r>
              <a:rPr lang="ru-RU" sz="1400">
                <a:latin typeface="Times New Roman" pitchFamily="18" charset="0"/>
              </a:rPr>
              <a:t>– способа создания загроможденности (изменение количества объектов или их размера);</a:t>
            </a:r>
          </a:p>
          <a:p>
            <a:r>
              <a:rPr lang="ru-RU" sz="1400">
                <a:latin typeface="Times New Roman" pitchFamily="18" charset="0"/>
              </a:rPr>
              <a:t>– размера ячеек расчётной сетки (</a:t>
            </a:r>
            <a:r>
              <a:rPr lang="en-US" sz="1400">
                <a:latin typeface="Times New Roman" pitchFamily="18" charset="0"/>
              </a:rPr>
              <a:t>FLACS).</a:t>
            </a:r>
            <a:endParaRPr lang="ru-RU" sz="1400">
              <a:latin typeface="Times New Roman" pitchFamily="18" charset="0"/>
            </a:endParaRPr>
          </a:p>
        </p:txBody>
      </p:sp>
      <p:pic>
        <p:nvPicPr>
          <p:cNvPr id="10246" name="Рисунок 3" descr="GAUSES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758" r="7445"/>
          <a:stretch>
            <a:fillRect/>
          </a:stretch>
        </p:blipFill>
        <p:spPr bwMode="auto">
          <a:xfrm>
            <a:off x="5219700" y="2806700"/>
            <a:ext cx="2808288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Рисунок 8" descr="Geom05-test66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29"/>
          <a:stretch>
            <a:fillRect/>
          </a:stretch>
        </p:blipFill>
        <p:spPr bwMode="auto">
          <a:xfrm>
            <a:off x="900113" y="5373688"/>
            <a:ext cx="1263650" cy="103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Рисунок 9" descr="Geom07-test75.g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42"/>
          <a:stretch>
            <a:fillRect/>
          </a:stretch>
        </p:blipFill>
        <p:spPr bwMode="auto">
          <a:xfrm>
            <a:off x="2484438" y="5373688"/>
            <a:ext cx="1295400" cy="106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Рисунок 6" descr="Geom04-test65.gif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11"/>
          <a:stretch>
            <a:fillRect/>
          </a:stretch>
        </p:blipFill>
        <p:spPr bwMode="auto">
          <a:xfrm>
            <a:off x="5221288" y="5418138"/>
            <a:ext cx="1295400" cy="102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Рисунок 7" descr="Geom06-test74.g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577"/>
          <a:stretch>
            <a:fillRect/>
          </a:stretch>
        </p:blipFill>
        <p:spPr bwMode="auto">
          <a:xfrm>
            <a:off x="6877050" y="5445125"/>
            <a:ext cx="1296988" cy="100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1" name="Text Box 28"/>
          <p:cNvSpPr txBox="1">
            <a:spLocks noChangeArrowheads="1"/>
          </p:cNvSpPr>
          <p:nvPr/>
        </p:nvSpPr>
        <p:spPr bwMode="auto">
          <a:xfrm>
            <a:off x="611188" y="5013325"/>
            <a:ext cx="35290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/>
              <a:t>Коэффициент загроможденности = </a:t>
            </a:r>
            <a:r>
              <a:rPr lang="en-US" sz="1400"/>
              <a:t>~</a:t>
            </a:r>
            <a:r>
              <a:rPr lang="ru-RU" sz="1400"/>
              <a:t>0,1</a:t>
            </a:r>
          </a:p>
        </p:txBody>
      </p:sp>
      <p:sp>
        <p:nvSpPr>
          <p:cNvPr id="10252" name="Text Box 29"/>
          <p:cNvSpPr txBox="1">
            <a:spLocks noChangeArrowheads="1"/>
          </p:cNvSpPr>
          <p:nvPr/>
        </p:nvSpPr>
        <p:spPr bwMode="auto">
          <a:xfrm>
            <a:off x="4930775" y="5013325"/>
            <a:ext cx="3529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/>
              <a:t>Коэффициент загроможденности = </a:t>
            </a:r>
            <a:r>
              <a:rPr lang="en-US" sz="1400"/>
              <a:t>~</a:t>
            </a:r>
            <a:r>
              <a:rPr lang="ru-RU" sz="1400"/>
              <a:t>0,7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Тестовая задача 1.</a:t>
            </a:r>
            <a:r>
              <a:rPr lang="ru-RU"/>
              <a:t> </a:t>
            </a:r>
            <a:r>
              <a:rPr lang="ru-RU" sz="3200" b="1">
                <a:latin typeface="Times New Roman" pitchFamily="18" charset="0"/>
              </a:rPr>
              <a:t>Результаты расчётов (1)</a:t>
            </a:r>
          </a:p>
        </p:txBody>
      </p:sp>
      <p:pic>
        <p:nvPicPr>
          <p:cNvPr id="11267" name="Рисунок 4" descr="graf6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25538"/>
            <a:ext cx="23431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Рисунок 5" descr="graf5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716338"/>
            <a:ext cx="2314575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Рисунок 6" descr="graf4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3716338"/>
            <a:ext cx="2295525" cy="215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Рисунок 7" descr="graf3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0738" y="1125538"/>
            <a:ext cx="234315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Рисунок 8" descr="graf2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716338"/>
            <a:ext cx="2335213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Рисунок 9" descr="graf1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125538"/>
            <a:ext cx="2300288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Text Box 11"/>
          <p:cNvSpPr txBox="1">
            <a:spLocks noChangeArrowheads="1"/>
          </p:cNvSpPr>
          <p:nvPr/>
        </p:nvSpPr>
        <p:spPr bwMode="auto">
          <a:xfrm>
            <a:off x="900113" y="6237288"/>
            <a:ext cx="75596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ru-RU"/>
          </a:p>
        </p:txBody>
      </p:sp>
      <p:sp>
        <p:nvSpPr>
          <p:cNvPr id="11274" name="Text Box 12"/>
          <p:cNvSpPr txBox="1">
            <a:spLocks noChangeArrowheads="1"/>
          </p:cNvSpPr>
          <p:nvPr/>
        </p:nvSpPr>
        <p:spPr bwMode="auto">
          <a:xfrm>
            <a:off x="684213" y="6165850"/>
            <a:ext cx="81359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/>
              <a:t>Влияние исследуемых факторов на параметры взрыва вне газового облака –несущественно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Тестовая задача 1.</a:t>
            </a:r>
            <a:r>
              <a:rPr lang="ru-RU"/>
              <a:t> </a:t>
            </a:r>
            <a:r>
              <a:rPr lang="ru-RU" sz="3200" b="1">
                <a:latin typeface="Times New Roman" pitchFamily="18" charset="0"/>
              </a:rPr>
              <a:t>Результаты расчётов (2)</a:t>
            </a:r>
          </a:p>
        </p:txBody>
      </p:sp>
      <p:pic>
        <p:nvPicPr>
          <p:cNvPr id="12291" name="Picture 9" descr="КЗ_O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981075"/>
            <a:ext cx="3303588" cy="539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10" descr="КЗ_I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981075"/>
            <a:ext cx="3267075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Тестовая задача 1.</a:t>
            </a:r>
            <a:r>
              <a:rPr lang="ru-RU"/>
              <a:t> </a:t>
            </a:r>
            <a:r>
              <a:rPr lang="ru-RU" sz="3200" b="1">
                <a:latin typeface="Times New Roman" pitchFamily="18" charset="0"/>
              </a:rPr>
              <a:t>Результаты расчётов (3)</a:t>
            </a:r>
          </a:p>
          <a:p>
            <a:pPr algn="ctr" eaLnBrk="1" hangingPunct="1">
              <a:lnSpc>
                <a:spcPct val="10000"/>
              </a:lnSpc>
              <a:spcBef>
                <a:spcPct val="50000"/>
              </a:spcBef>
            </a:pPr>
            <a:r>
              <a:rPr lang="ru-RU" sz="2800" b="1">
                <a:latin typeface="Times New Roman" pitchFamily="18" charset="0"/>
              </a:rPr>
              <a:t>Влияние размера ячеек при использовании</a:t>
            </a:r>
            <a:r>
              <a:rPr lang="ru-RU" sz="3200" b="1">
                <a:latin typeface="Times New Roman" pitchFamily="18" charset="0"/>
              </a:rPr>
              <a:t> </a:t>
            </a:r>
            <a:r>
              <a:rPr lang="en-US" sz="2800" b="1">
                <a:latin typeface="Times New Roman" pitchFamily="18" charset="0"/>
              </a:rPr>
              <a:t>FLACS</a:t>
            </a:r>
            <a:endParaRPr lang="ru-RU" sz="2800" b="1">
              <a:latin typeface="Times New Roman" pitchFamily="18" charset="0"/>
            </a:endParaRPr>
          </a:p>
        </p:txBody>
      </p:sp>
      <p:pic>
        <p:nvPicPr>
          <p:cNvPr id="13315" name="Picture 5" descr="Pmax от количества ячеек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85900"/>
            <a:ext cx="2740025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7" descr="Imax от количества ячее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238" y="1484313"/>
            <a:ext cx="2752725" cy="3490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 Box 8"/>
          <p:cNvSpPr txBox="1">
            <a:spLocks noChangeArrowheads="1"/>
          </p:cNvSpPr>
          <p:nvPr/>
        </p:nvSpPr>
        <p:spPr bwMode="auto">
          <a:xfrm>
            <a:off x="611188" y="1268413"/>
            <a:ext cx="30241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200"/>
              <a:t>Коэффициент загроможденности = 0,</a:t>
            </a:r>
            <a:r>
              <a:rPr lang="en-US" sz="1200"/>
              <a:t>3</a:t>
            </a:r>
            <a:endParaRPr lang="ru-RU" sz="1200"/>
          </a:p>
        </p:txBody>
      </p:sp>
      <p:pic>
        <p:nvPicPr>
          <p:cNvPr id="13318" name="Picture 9" descr="ARG-FLACS_5m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1268413"/>
            <a:ext cx="3168650" cy="186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11" descr="ARG-FLACS_20m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3236913"/>
            <a:ext cx="3168650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320" name="Group 21"/>
          <p:cNvGrpSpPr>
            <a:grpSpLocks/>
          </p:cNvGrpSpPr>
          <p:nvPr/>
        </p:nvGrpSpPr>
        <p:grpSpPr bwMode="auto">
          <a:xfrm>
            <a:off x="395288" y="5272088"/>
            <a:ext cx="4608512" cy="1325562"/>
            <a:chOff x="249" y="3412"/>
            <a:chExt cx="2903" cy="835"/>
          </a:xfrm>
        </p:grpSpPr>
        <p:pic>
          <p:nvPicPr>
            <p:cNvPr id="13323" name="Picture 1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3" y="3412"/>
              <a:ext cx="2359" cy="8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77FA2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3324" name="Rectangle 14"/>
            <p:cNvSpPr>
              <a:spLocks noChangeArrowheads="1"/>
            </p:cNvSpPr>
            <p:nvPr/>
          </p:nvSpPr>
          <p:spPr bwMode="auto">
            <a:xfrm>
              <a:off x="1707" y="3739"/>
              <a:ext cx="367" cy="390"/>
            </a:xfrm>
            <a:prstGeom prst="rect">
              <a:avLst/>
            </a:prstGeom>
            <a:noFill/>
            <a:ln w="28575">
              <a:solidFill>
                <a:srgbClr val="00CC00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77FA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5" name="Rectangle 15"/>
            <p:cNvSpPr>
              <a:spLocks noChangeArrowheads="1"/>
            </p:cNvSpPr>
            <p:nvPr/>
          </p:nvSpPr>
          <p:spPr bwMode="auto">
            <a:xfrm>
              <a:off x="1707" y="3596"/>
              <a:ext cx="367" cy="234"/>
            </a:xfrm>
            <a:prstGeom prst="rect">
              <a:avLst/>
            </a:prstGeom>
            <a:noFill/>
            <a:ln w="38100">
              <a:solidFill>
                <a:srgbClr val="FF812E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77FA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6" name="Rectangle 16"/>
            <p:cNvSpPr>
              <a:spLocks noChangeArrowheads="1"/>
            </p:cNvSpPr>
            <p:nvPr/>
          </p:nvSpPr>
          <p:spPr bwMode="auto">
            <a:xfrm>
              <a:off x="1707" y="4136"/>
              <a:ext cx="367" cy="103"/>
            </a:xfrm>
            <a:prstGeom prst="rect">
              <a:avLst/>
            </a:prstGeom>
            <a:noFill/>
            <a:ln w="38100">
              <a:solidFill>
                <a:srgbClr val="FF812E"/>
              </a:solidFill>
              <a:miter lim="800000"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77FA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3327" name="Rectangle 17"/>
            <p:cNvSpPr>
              <a:spLocks noChangeArrowheads="1"/>
            </p:cNvSpPr>
            <p:nvPr/>
          </p:nvSpPr>
          <p:spPr bwMode="auto">
            <a:xfrm>
              <a:off x="385" y="4112"/>
              <a:ext cx="317" cy="1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77FA2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ru-RU" sz="800" b="1"/>
                <a:t>Плохо</a:t>
              </a:r>
              <a:endParaRPr lang="en-US" sz="800" b="1"/>
            </a:p>
          </p:txBody>
        </p:sp>
        <p:sp>
          <p:nvSpPr>
            <p:cNvPr id="13328" name="Rectangle 18"/>
            <p:cNvSpPr>
              <a:spLocks noChangeArrowheads="1"/>
            </p:cNvSpPr>
            <p:nvPr/>
          </p:nvSpPr>
          <p:spPr bwMode="auto">
            <a:xfrm>
              <a:off x="249" y="3566"/>
              <a:ext cx="602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77FA2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ru-RU" sz="800" b="1"/>
                <a:t>Недостаточное</a:t>
              </a:r>
            </a:p>
            <a:p>
              <a:pPr eaLnBrk="0" hangingPunct="0"/>
              <a:r>
                <a:rPr lang="ru-RU" sz="800" b="1"/>
                <a:t>разрешение</a:t>
              </a:r>
              <a:endParaRPr lang="en-US" sz="800" b="1"/>
            </a:p>
          </p:txBody>
        </p:sp>
        <p:sp>
          <p:nvSpPr>
            <p:cNvPr id="13329" name="Rectangle 19"/>
            <p:cNvSpPr>
              <a:spLocks noChangeArrowheads="1"/>
            </p:cNvSpPr>
            <p:nvPr/>
          </p:nvSpPr>
          <p:spPr bwMode="auto">
            <a:xfrm>
              <a:off x="249" y="3808"/>
              <a:ext cx="621" cy="21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377FA2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0" hangingPunct="0"/>
              <a:r>
                <a:rPr lang="ru-RU" sz="800" b="1"/>
                <a:t>Рекомендуемая</a:t>
              </a:r>
            </a:p>
            <a:p>
              <a:pPr eaLnBrk="0" hangingPunct="0"/>
              <a:r>
                <a:rPr lang="ru-RU" sz="800" b="1"/>
                <a:t> область</a:t>
              </a:r>
              <a:endParaRPr lang="en-US" sz="800" b="1"/>
            </a:p>
          </p:txBody>
        </p:sp>
      </p:grpSp>
      <p:sp>
        <p:nvSpPr>
          <p:cNvPr id="13321" name="Text Box 22"/>
          <p:cNvSpPr txBox="1">
            <a:spLocks noChangeArrowheads="1"/>
          </p:cNvSpPr>
          <p:nvPr/>
        </p:nvSpPr>
        <p:spPr bwMode="auto">
          <a:xfrm>
            <a:off x="1619250" y="5013325"/>
            <a:ext cx="30241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/>
              <a:t>Информация компании </a:t>
            </a:r>
            <a:r>
              <a:rPr lang="en-US" sz="1400"/>
              <a:t>GexCon</a:t>
            </a:r>
            <a:endParaRPr lang="ru-RU" sz="1400"/>
          </a:p>
        </p:txBody>
      </p:sp>
      <p:sp>
        <p:nvSpPr>
          <p:cNvPr id="13322" name="Text Box 23"/>
          <p:cNvSpPr txBox="1">
            <a:spLocks noChangeArrowheads="1"/>
          </p:cNvSpPr>
          <p:nvPr/>
        </p:nvSpPr>
        <p:spPr bwMode="auto">
          <a:xfrm>
            <a:off x="5003800" y="5229225"/>
            <a:ext cx="4140200" cy="1474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 b="1"/>
              <a:t>Нет полной определенности в выборе необходимого размера ячеек. Для каждой расчетной модели это специальное исследование</a:t>
            </a:r>
          </a:p>
          <a:p>
            <a:pPr eaLnBrk="1" hangingPunct="1">
              <a:spcBef>
                <a:spcPct val="50000"/>
              </a:spcBef>
            </a:pPr>
            <a:r>
              <a:rPr lang="ru-RU" sz="1400" b="1"/>
              <a:t>Размер ячеек зависит от размера объектов или степени загроможденности?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3"/>
          <p:cNvSpPr txBox="1">
            <a:spLocks noChangeArrowheads="1"/>
          </p:cNvSpPr>
          <p:nvPr/>
        </p:nvSpPr>
        <p:spPr bwMode="auto">
          <a:xfrm>
            <a:off x="395288" y="2133600"/>
            <a:ext cx="3600450" cy="251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5725" indent="-8572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 sz="1600">
                <a:latin typeface="Times New Roman" pitchFamily="18" charset="0"/>
              </a:rPr>
              <a:t>Горючий газ – стехиометрическая смесь метана с воздухом 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 sz="1600">
                <a:latin typeface="Times New Roman" pitchFamily="18" charset="0"/>
              </a:rPr>
              <a:t>Расположение, конфигурация и объем облака газовой смеси заданы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 sz="1600">
                <a:latin typeface="Times New Roman" pitchFamily="18" charset="0"/>
              </a:rPr>
              <a:t>Рассматривается воздействие на жилой модуль и защитную стену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 sz="1600">
                <a:latin typeface="Times New Roman" pitchFamily="18" charset="0"/>
              </a:rPr>
              <a:t>Варьируются размеры облака, его форма и расположение точки поджигания</a:t>
            </a:r>
          </a:p>
        </p:txBody>
      </p:sp>
      <p:pic>
        <p:nvPicPr>
          <p:cNvPr id="14339" name="Picture 7" descr="02_priraz_outsi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45" r="7019"/>
          <a:stretch>
            <a:fillRect/>
          </a:stretch>
        </p:blipFill>
        <p:spPr bwMode="auto">
          <a:xfrm>
            <a:off x="4211638" y="1268413"/>
            <a:ext cx="4465637" cy="4297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Тестовая задача 2.</a:t>
            </a:r>
            <a:r>
              <a:rPr lang="ru-RU"/>
              <a:t> </a:t>
            </a:r>
            <a:endParaRPr lang="ru-RU" sz="3200" b="1">
              <a:latin typeface="Times New Roman" pitchFamily="18" charset="0"/>
            </a:endParaRPr>
          </a:p>
          <a:p>
            <a:pPr algn="ctr" eaLnBrk="1" hangingPunct="1">
              <a:lnSpc>
                <a:spcPct val="10000"/>
              </a:lnSpc>
              <a:spcBef>
                <a:spcPct val="50000"/>
              </a:spcBef>
            </a:pPr>
            <a:r>
              <a:rPr lang="ru-RU" sz="2800" b="1">
                <a:latin typeface="Times New Roman" pitchFamily="18" charset="0"/>
              </a:rPr>
              <a:t>Морская платформа типа «Приразломная»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9" descr="Буфер обмена01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674688"/>
            <a:ext cx="3886200" cy="289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ext Box 4"/>
          <p:cNvSpPr txBox="1">
            <a:spLocks noChangeArrowheads="1"/>
          </p:cNvSpPr>
          <p:nvPr/>
        </p:nvSpPr>
        <p:spPr bwMode="auto">
          <a:xfrm>
            <a:off x="0" y="333375"/>
            <a:ext cx="91440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Моделирование геометрии</a:t>
            </a:r>
          </a:p>
        </p:txBody>
      </p:sp>
      <p:pic>
        <p:nvPicPr>
          <p:cNvPr id="15364" name="Picture 14" descr="07_Все объекты-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640013"/>
            <a:ext cx="4249738" cy="270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Rectangle 20"/>
          <p:cNvSpPr>
            <a:spLocks noChangeArrowheads="1"/>
          </p:cNvSpPr>
          <p:nvPr/>
        </p:nvSpPr>
        <p:spPr bwMode="auto">
          <a:xfrm>
            <a:off x="395288" y="1125538"/>
            <a:ext cx="43926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>
                <a:latin typeface="Times New Roman" pitchFamily="18" charset="0"/>
              </a:rPr>
              <a:t>Исходная модель строилась в </a:t>
            </a:r>
            <a:r>
              <a:rPr lang="en-US">
                <a:latin typeface="Times New Roman" pitchFamily="18" charset="0"/>
              </a:rPr>
              <a:t>AutoReaGas </a:t>
            </a:r>
            <a:r>
              <a:rPr lang="ru-RU">
                <a:latin typeface="Times New Roman" pitchFamily="18" charset="0"/>
              </a:rPr>
              <a:t>и импортировалась во </a:t>
            </a:r>
            <a:r>
              <a:rPr lang="en-US">
                <a:latin typeface="Times New Roman" pitchFamily="18" charset="0"/>
              </a:rPr>
              <a:t>FLACS</a:t>
            </a:r>
            <a:endParaRPr lang="ru-RU">
              <a:latin typeface="Times New Roman" pitchFamily="18" charset="0"/>
            </a:endParaRPr>
          </a:p>
        </p:txBody>
      </p:sp>
      <p:pic>
        <p:nvPicPr>
          <p:cNvPr id="15366" name="Picture 35" descr="FLACS_plat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4079875"/>
            <a:ext cx="3529013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7" name="AutoShape 37"/>
          <p:cNvSpPr>
            <a:spLocks noChangeArrowheads="1"/>
          </p:cNvSpPr>
          <p:nvPr/>
        </p:nvSpPr>
        <p:spPr bwMode="auto">
          <a:xfrm rot="8847896">
            <a:off x="3995738" y="2924175"/>
            <a:ext cx="1079500" cy="217488"/>
          </a:xfrm>
          <a:custGeom>
            <a:avLst/>
            <a:gdLst>
              <a:gd name="T0" fmla="*/ 809625 w 21600"/>
              <a:gd name="T1" fmla="*/ 0 h 21600"/>
              <a:gd name="T2" fmla="*/ 0 w 21600"/>
              <a:gd name="T3" fmla="*/ 108744 h 21600"/>
              <a:gd name="T4" fmla="*/ 809625 w 21600"/>
              <a:gd name="T5" fmla="*/ 217488 h 21600"/>
              <a:gd name="T6" fmla="*/ 1079500 w 21600"/>
              <a:gd name="T7" fmla="*/ 10874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5368" name="AutoShape 38"/>
          <p:cNvSpPr>
            <a:spLocks noChangeArrowheads="1"/>
          </p:cNvSpPr>
          <p:nvPr/>
        </p:nvSpPr>
        <p:spPr bwMode="auto">
          <a:xfrm rot="1581367">
            <a:off x="3635375" y="4581525"/>
            <a:ext cx="1079500" cy="217488"/>
          </a:xfrm>
          <a:custGeom>
            <a:avLst/>
            <a:gdLst>
              <a:gd name="T0" fmla="*/ 809625 w 21600"/>
              <a:gd name="T1" fmla="*/ 0 h 21600"/>
              <a:gd name="T2" fmla="*/ 0 w 21600"/>
              <a:gd name="T3" fmla="*/ 108744 h 21600"/>
              <a:gd name="T4" fmla="*/ 809625 w 21600"/>
              <a:gd name="T5" fmla="*/ 217488 h 21600"/>
              <a:gd name="T6" fmla="*/ 1079500 w 21600"/>
              <a:gd name="T7" fmla="*/ 108744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Расположение контрольных точек </a:t>
            </a:r>
          </a:p>
        </p:txBody>
      </p:sp>
      <p:sp>
        <p:nvSpPr>
          <p:cNvPr id="16387" name="Rectangle 20"/>
          <p:cNvSpPr>
            <a:spLocks noChangeArrowheads="1"/>
          </p:cNvSpPr>
          <p:nvPr/>
        </p:nvSpPr>
        <p:spPr bwMode="auto">
          <a:xfrm>
            <a:off x="468313" y="2492375"/>
            <a:ext cx="273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b="1">
                <a:latin typeface="Times New Roman" pitchFamily="18" charset="0"/>
              </a:rPr>
              <a:t>Контрольные точки :</a:t>
            </a:r>
          </a:p>
        </p:txBody>
      </p:sp>
      <p:pic>
        <p:nvPicPr>
          <p:cNvPr id="16388" name="Picture 21" descr="Датчики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1268413"/>
            <a:ext cx="5192713" cy="500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Rectangle 22"/>
          <p:cNvSpPr>
            <a:spLocks noChangeArrowheads="1"/>
          </p:cNvSpPr>
          <p:nvPr/>
        </p:nvSpPr>
        <p:spPr bwMode="auto">
          <a:xfrm>
            <a:off x="395288" y="3141663"/>
            <a:ext cx="3313112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180975" indent="-180975">
              <a:spcBef>
                <a:spcPct val="30000"/>
              </a:spcBef>
              <a:buFontTx/>
              <a:buChar char="•"/>
            </a:pPr>
            <a:r>
              <a:rPr lang="ru-RU" sz="1600">
                <a:latin typeface="Times New Roman" pitchFamily="18" charset="0"/>
              </a:rPr>
              <a:t>на защитной стене;</a:t>
            </a:r>
          </a:p>
          <a:p>
            <a:pPr marL="180975" indent="-180975">
              <a:spcBef>
                <a:spcPct val="30000"/>
              </a:spcBef>
              <a:buFontTx/>
              <a:buChar char="•"/>
            </a:pPr>
            <a:r>
              <a:rPr lang="ru-RU" sz="1600">
                <a:latin typeface="Times New Roman" pitchFamily="18" charset="0"/>
              </a:rPr>
              <a:t>на жилом модуле;</a:t>
            </a:r>
          </a:p>
          <a:p>
            <a:pPr marL="180975" indent="-180975">
              <a:spcBef>
                <a:spcPct val="30000"/>
              </a:spcBef>
              <a:buFontTx/>
              <a:buChar char="•"/>
            </a:pPr>
            <a:r>
              <a:rPr lang="ru-RU" sz="1600">
                <a:latin typeface="Times New Roman" pitchFamily="18" charset="0"/>
              </a:rPr>
              <a:t>на поверхности верхней палубы.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Облако газовой смеси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3851275" y="5516563"/>
            <a:ext cx="7540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</a:rPr>
              <a:t>1610 м</a:t>
            </a:r>
            <a:r>
              <a:rPr lang="ru-RU" sz="1400" baseline="30000">
                <a:latin typeface="Times New Roman" pitchFamily="18" charset="0"/>
              </a:rPr>
              <a:t>3</a:t>
            </a:r>
            <a:endParaRPr lang="ru-RU" sz="1400">
              <a:latin typeface="Times New Roman" pitchFamily="18" charset="0"/>
            </a:endParaRPr>
          </a:p>
        </p:txBody>
      </p:sp>
      <p:sp>
        <p:nvSpPr>
          <p:cNvPr id="17412" name="Rectangle 5"/>
          <p:cNvSpPr>
            <a:spLocks noChangeArrowheads="1"/>
          </p:cNvSpPr>
          <p:nvPr/>
        </p:nvSpPr>
        <p:spPr bwMode="auto">
          <a:xfrm>
            <a:off x="1225550" y="5516563"/>
            <a:ext cx="7540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1400">
                <a:latin typeface="Times New Roman" pitchFamily="18" charset="0"/>
              </a:rPr>
              <a:t>4090</a:t>
            </a:r>
            <a:r>
              <a:rPr lang="ru-RU" sz="1400">
                <a:latin typeface="Times New Roman" pitchFamily="18" charset="0"/>
              </a:rPr>
              <a:t> м</a:t>
            </a:r>
            <a:r>
              <a:rPr lang="ru-RU" sz="1400" baseline="30000">
                <a:latin typeface="Times New Roman" pitchFamily="18" charset="0"/>
              </a:rPr>
              <a:t>3</a:t>
            </a:r>
            <a:endParaRPr lang="ru-RU" sz="1400">
              <a:latin typeface="Times New Roman" pitchFamily="18" charset="0"/>
            </a:endParaRPr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4572000" y="1412875"/>
            <a:ext cx="4319588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1200">
                <a:latin typeface="Times New Roman" pitchFamily="18" charset="0"/>
              </a:rPr>
              <a:t>где  </a:t>
            </a:r>
            <a:r>
              <a:rPr lang="en-US" sz="1200" i="1">
                <a:latin typeface="Times New Roman" pitchFamily="18" charset="0"/>
              </a:rPr>
              <a:t>r</a:t>
            </a:r>
            <a:r>
              <a:rPr lang="ru-RU" sz="1200">
                <a:latin typeface="Times New Roman" pitchFamily="18" charset="0"/>
              </a:rPr>
              <a:t> – абсолютное расстояние от точки поджигания; </a:t>
            </a:r>
            <a:br>
              <a:rPr lang="ru-RU" sz="1200">
                <a:latin typeface="Times New Roman" pitchFamily="18" charset="0"/>
              </a:rPr>
            </a:br>
            <a:r>
              <a:rPr lang="ru-RU" sz="1200">
                <a:latin typeface="Times New Roman" pitchFamily="18" charset="0"/>
              </a:rPr>
              <a:t>       </a:t>
            </a:r>
            <a:r>
              <a:rPr lang="en-US" sz="1200" i="1">
                <a:latin typeface="Times New Roman" pitchFamily="18" charset="0"/>
              </a:rPr>
              <a:t>R</a:t>
            </a:r>
            <a:r>
              <a:rPr lang="en-US" sz="1200" i="1" baseline="-25000">
                <a:latin typeface="Times New Roman" pitchFamily="18" charset="0"/>
              </a:rPr>
              <a:t>0i</a:t>
            </a:r>
            <a:r>
              <a:rPr lang="ru-RU" sz="1200" i="1">
                <a:latin typeface="Times New Roman" pitchFamily="18" charset="0"/>
              </a:rPr>
              <a:t> </a:t>
            </a:r>
            <a:r>
              <a:rPr lang="ru-RU" sz="1200">
                <a:latin typeface="Times New Roman" pitchFamily="18" charset="0"/>
              </a:rPr>
              <a:t>– начальный радиус полусферического облака, равного по объёму </a:t>
            </a:r>
            <a:r>
              <a:rPr lang="ru-RU" sz="1200" i="1">
                <a:latin typeface="Times New Roman" pitchFamily="18" charset="0"/>
              </a:rPr>
              <a:t>i</a:t>
            </a:r>
            <a:r>
              <a:rPr lang="ru-RU" sz="1200">
                <a:latin typeface="Times New Roman" pitchFamily="18" charset="0"/>
              </a:rPr>
              <a:t>-му облаку.</a:t>
            </a:r>
          </a:p>
        </p:txBody>
      </p:sp>
      <p:sp>
        <p:nvSpPr>
          <p:cNvPr id="17414" name="Rectangle 7"/>
          <p:cNvSpPr>
            <a:spLocks noChangeArrowheads="1"/>
          </p:cNvSpPr>
          <p:nvPr/>
        </p:nvSpPr>
        <p:spPr bwMode="auto">
          <a:xfrm>
            <a:off x="0" y="32146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17415" name="Rectangle 8"/>
          <p:cNvSpPr>
            <a:spLocks noChangeArrowheads="1"/>
          </p:cNvSpPr>
          <p:nvPr/>
        </p:nvSpPr>
        <p:spPr bwMode="auto">
          <a:xfrm>
            <a:off x="0" y="336708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17416" name="Picture 10" descr="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909888"/>
            <a:ext cx="2486025" cy="253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11" descr="0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909888"/>
            <a:ext cx="2484438" cy="253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7418" name="Object 12"/>
          <p:cNvGraphicFramePr>
            <a:graphicFrameLocks noChangeAspect="1"/>
          </p:cNvGraphicFramePr>
          <p:nvPr/>
        </p:nvGraphicFramePr>
        <p:xfrm>
          <a:off x="7235825" y="981075"/>
          <a:ext cx="576263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8" name="Формула" r:id="rId5" imgW="482391" imgH="431613" progId="Equation.3">
                  <p:embed/>
                </p:oleObj>
              </mc:Choice>
              <mc:Fallback>
                <p:oleObj name="Формула" r:id="rId5" imgW="482391" imgH="431613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981075"/>
                        <a:ext cx="576263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9" name="Rectangle 13"/>
          <p:cNvSpPr>
            <a:spLocks noChangeArrowheads="1"/>
          </p:cNvSpPr>
          <p:nvPr/>
        </p:nvSpPr>
        <p:spPr bwMode="auto">
          <a:xfrm>
            <a:off x="395288" y="981075"/>
            <a:ext cx="3600450" cy="110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sz="1600">
                <a:latin typeface="Times New Roman" pitchFamily="18" charset="0"/>
              </a:rPr>
              <a:t> </a:t>
            </a:r>
            <a:r>
              <a:rPr lang="ru-RU" u="sng">
                <a:latin typeface="Times New Roman" pitchFamily="18" charset="0"/>
              </a:rPr>
              <a:t>Объём облака</a:t>
            </a:r>
          </a:p>
          <a:p>
            <a:pPr>
              <a:buFontTx/>
              <a:buChar char="•"/>
            </a:pPr>
            <a:r>
              <a:rPr lang="ru-RU" sz="1600">
                <a:latin typeface="Times New Roman" pitchFamily="18" charset="0"/>
              </a:rPr>
              <a:t> 714 м</a:t>
            </a:r>
            <a:r>
              <a:rPr lang="ru-RU" sz="1600" baseline="30000">
                <a:latin typeface="Times New Roman" pitchFamily="18" charset="0"/>
              </a:rPr>
              <a:t>3    </a:t>
            </a:r>
            <a:r>
              <a:rPr lang="ru-RU" sz="1600">
                <a:latin typeface="Times New Roman" pitchFamily="18" charset="0"/>
              </a:rPr>
              <a:t>(масса метана 48,4 кг);</a:t>
            </a:r>
          </a:p>
          <a:p>
            <a:pPr>
              <a:buFontTx/>
              <a:buChar char="•"/>
            </a:pPr>
            <a:r>
              <a:rPr lang="ru-RU" sz="1600">
                <a:latin typeface="Times New Roman" pitchFamily="18" charset="0"/>
              </a:rPr>
              <a:t> 1610 м</a:t>
            </a:r>
            <a:r>
              <a:rPr lang="ru-RU" sz="1600" baseline="30000">
                <a:latin typeface="Times New Roman" pitchFamily="18" charset="0"/>
              </a:rPr>
              <a:t>3 </a:t>
            </a:r>
            <a:r>
              <a:rPr lang="ru-RU" sz="1600">
                <a:latin typeface="Times New Roman" pitchFamily="18" charset="0"/>
              </a:rPr>
              <a:t>(масса метана 109,1 кг);</a:t>
            </a:r>
          </a:p>
          <a:p>
            <a:pPr>
              <a:buFontTx/>
              <a:buChar char="•"/>
            </a:pPr>
            <a:r>
              <a:rPr lang="ru-RU" sz="1600">
                <a:latin typeface="Times New Roman" pitchFamily="18" charset="0"/>
              </a:rPr>
              <a:t> 4090 м</a:t>
            </a:r>
            <a:r>
              <a:rPr lang="ru-RU" sz="1600" baseline="30000">
                <a:latin typeface="Times New Roman" pitchFamily="18" charset="0"/>
              </a:rPr>
              <a:t>3 </a:t>
            </a:r>
            <a:r>
              <a:rPr lang="ru-RU" sz="1600">
                <a:latin typeface="Times New Roman" pitchFamily="18" charset="0"/>
              </a:rPr>
              <a:t>(масса метана 277,2 кг).</a:t>
            </a:r>
          </a:p>
        </p:txBody>
      </p:sp>
      <p:sp>
        <p:nvSpPr>
          <p:cNvPr id="17420" name="Rectangle 14"/>
          <p:cNvSpPr>
            <a:spLocks noChangeArrowheads="1"/>
          </p:cNvSpPr>
          <p:nvPr/>
        </p:nvSpPr>
        <p:spPr bwMode="auto">
          <a:xfrm>
            <a:off x="4643438" y="1077913"/>
            <a:ext cx="21574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30000"/>
              </a:spcBef>
            </a:pPr>
            <a:r>
              <a:rPr lang="ru-RU" sz="1400">
                <a:latin typeface="Times New Roman" pitchFamily="18" charset="0"/>
              </a:rPr>
              <a:t>Безразмерное расстояние:</a:t>
            </a:r>
          </a:p>
        </p:txBody>
      </p:sp>
      <p:pic>
        <p:nvPicPr>
          <p:cNvPr id="17421" name="Picture 15" descr="FLACS_plat02_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2420938"/>
            <a:ext cx="2736850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2" name="Text Box 16"/>
          <p:cNvSpPr txBox="1">
            <a:spLocks noChangeArrowheads="1"/>
          </p:cNvSpPr>
          <p:nvPr/>
        </p:nvSpPr>
        <p:spPr bwMode="auto">
          <a:xfrm>
            <a:off x="2124075" y="2414588"/>
            <a:ext cx="17287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AutoReaGas</a:t>
            </a:r>
            <a:endParaRPr lang="ru-RU"/>
          </a:p>
        </p:txBody>
      </p:sp>
      <p:pic>
        <p:nvPicPr>
          <p:cNvPr id="17423" name="Picture 17" descr="FLACS_plat02_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610100"/>
            <a:ext cx="266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4" name="Text Box 19"/>
          <p:cNvSpPr txBox="1">
            <a:spLocks noChangeArrowheads="1"/>
          </p:cNvSpPr>
          <p:nvPr/>
        </p:nvSpPr>
        <p:spPr bwMode="auto">
          <a:xfrm>
            <a:off x="6011863" y="2276475"/>
            <a:ext cx="936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FLACS</a:t>
            </a:r>
            <a:endParaRPr lang="ru-RU"/>
          </a:p>
        </p:txBody>
      </p:sp>
      <p:sp>
        <p:nvSpPr>
          <p:cNvPr id="17425" name="Rectangle 20"/>
          <p:cNvSpPr>
            <a:spLocks noChangeArrowheads="1"/>
          </p:cNvSpPr>
          <p:nvPr/>
        </p:nvSpPr>
        <p:spPr bwMode="auto">
          <a:xfrm>
            <a:off x="5651500" y="6237288"/>
            <a:ext cx="7540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</a:rPr>
              <a:t>1610 м</a:t>
            </a:r>
            <a:r>
              <a:rPr lang="ru-RU" sz="1400" baseline="30000">
                <a:latin typeface="Times New Roman" pitchFamily="18" charset="0"/>
              </a:rPr>
              <a:t>3</a:t>
            </a:r>
            <a:endParaRPr lang="ru-RU" sz="1400">
              <a:latin typeface="Times New Roman" pitchFamily="18" charset="0"/>
            </a:endParaRPr>
          </a:p>
        </p:txBody>
      </p:sp>
      <p:sp>
        <p:nvSpPr>
          <p:cNvPr id="17426" name="Text Box 21"/>
          <p:cNvSpPr txBox="1">
            <a:spLocks noChangeArrowheads="1"/>
          </p:cNvSpPr>
          <p:nvPr/>
        </p:nvSpPr>
        <p:spPr bwMode="auto">
          <a:xfrm>
            <a:off x="5651500" y="2924175"/>
            <a:ext cx="165576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/>
              <a:t>Начало процесса</a:t>
            </a:r>
          </a:p>
        </p:txBody>
      </p:sp>
      <p:sp>
        <p:nvSpPr>
          <p:cNvPr id="17427" name="Text Box 22"/>
          <p:cNvSpPr txBox="1">
            <a:spLocks noChangeArrowheads="1"/>
          </p:cNvSpPr>
          <p:nvPr/>
        </p:nvSpPr>
        <p:spPr bwMode="auto">
          <a:xfrm>
            <a:off x="5867400" y="4797425"/>
            <a:ext cx="18002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/>
              <a:t>Окончание горения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Параметры взрыва</a:t>
            </a:r>
          </a:p>
        </p:txBody>
      </p:sp>
      <p:pic>
        <p:nvPicPr>
          <p:cNvPr id="18435" name="Picture 7" descr="Imp_Gauge 4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763838"/>
            <a:ext cx="3706813" cy="289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8" descr="OP_Gauge 4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797175"/>
            <a:ext cx="3887787" cy="280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Rectangle 9"/>
          <p:cNvSpPr>
            <a:spLocks noChangeArrowheads="1"/>
          </p:cNvSpPr>
          <p:nvPr/>
        </p:nvSpPr>
        <p:spPr bwMode="auto">
          <a:xfrm>
            <a:off x="358775" y="1125538"/>
            <a:ext cx="83899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>
                <a:latin typeface="Times New Roman" pitchFamily="18" charset="0"/>
              </a:rPr>
              <a:t>Нагрузки, действующие на ближайшие к эпицентру взрыва конструкции жилого модуля (Облако 1610 м</a:t>
            </a:r>
            <a:r>
              <a:rPr lang="ru-RU" baseline="30000">
                <a:latin typeface="Times New Roman" pitchFamily="18" charset="0"/>
              </a:rPr>
              <a:t>3</a:t>
            </a:r>
            <a:r>
              <a:rPr lang="ru-RU">
                <a:latin typeface="Times New Roman" pitchFamily="18" charset="0"/>
              </a:rPr>
              <a:t>). </a:t>
            </a:r>
            <a:r>
              <a:rPr lang="en-US">
                <a:latin typeface="Times New Roman" pitchFamily="18" charset="0"/>
              </a:rPr>
              <a:t>FLACS – </a:t>
            </a:r>
            <a:r>
              <a:rPr lang="ru-RU">
                <a:latin typeface="Times New Roman" pitchFamily="18" charset="0"/>
              </a:rPr>
              <a:t>размер ячеек в облаке </a:t>
            </a:r>
            <a:r>
              <a:rPr lang="en-US">
                <a:latin typeface="Times New Roman" pitchFamily="18" charset="0"/>
              </a:rPr>
              <a:t>~</a:t>
            </a:r>
            <a:r>
              <a:rPr lang="ru-RU">
                <a:latin typeface="Times New Roman" pitchFamily="18" charset="0"/>
              </a:rPr>
              <a:t>0,15 м </a:t>
            </a:r>
          </a:p>
        </p:txBody>
      </p:sp>
      <p:sp>
        <p:nvSpPr>
          <p:cNvPr id="18438" name="Rectangle 10"/>
          <p:cNvSpPr>
            <a:spLocks noChangeArrowheads="1"/>
          </p:cNvSpPr>
          <p:nvPr/>
        </p:nvSpPr>
        <p:spPr bwMode="auto">
          <a:xfrm>
            <a:off x="1025525" y="2365375"/>
            <a:ext cx="18923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ru-RU" sz="1400">
                <a:latin typeface="Times New Roman" pitchFamily="18" charset="0"/>
              </a:rPr>
              <a:t>Избыточное давление </a:t>
            </a:r>
          </a:p>
        </p:txBody>
      </p:sp>
      <p:sp>
        <p:nvSpPr>
          <p:cNvPr id="18439" name="Rectangle 11"/>
          <p:cNvSpPr>
            <a:spLocks noChangeArrowheads="1"/>
          </p:cNvSpPr>
          <p:nvPr/>
        </p:nvSpPr>
        <p:spPr bwMode="auto">
          <a:xfrm>
            <a:off x="5389563" y="2349500"/>
            <a:ext cx="1912937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ru-RU" sz="1400">
                <a:latin typeface="Times New Roman" pitchFamily="18" charset="0"/>
              </a:rPr>
              <a:t>Импульс фазы сжатия </a:t>
            </a:r>
          </a:p>
        </p:txBody>
      </p:sp>
      <p:sp>
        <p:nvSpPr>
          <p:cNvPr id="18440" name="Text Box 13"/>
          <p:cNvSpPr txBox="1">
            <a:spLocks noChangeArrowheads="1"/>
          </p:cNvSpPr>
          <p:nvPr/>
        </p:nvSpPr>
        <p:spPr bwMode="auto">
          <a:xfrm>
            <a:off x="1403350" y="5876925"/>
            <a:ext cx="59055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Максимальное давление </a:t>
            </a:r>
            <a:r>
              <a:rPr lang="en-US" sz="1600"/>
              <a:t>FLACS</a:t>
            </a:r>
            <a:r>
              <a:rPr lang="ru-RU" sz="1600"/>
              <a:t> в 3-4 раза меньше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Российские нормативные документы</a:t>
            </a:r>
          </a:p>
        </p:txBody>
      </p:sp>
      <p:sp>
        <p:nvSpPr>
          <p:cNvPr id="19459" name="Прямоугольник 100"/>
          <p:cNvSpPr>
            <a:spLocks noChangeArrowheads="1"/>
          </p:cNvSpPr>
          <p:nvPr/>
        </p:nvSpPr>
        <p:spPr bwMode="auto">
          <a:xfrm>
            <a:off x="392113" y="2349500"/>
            <a:ext cx="85725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600" b="1"/>
              <a:t>РД 03-409-01 </a:t>
            </a:r>
            <a:r>
              <a:rPr lang="ru-RU" sz="1600"/>
              <a:t>«Методика оценки последствий аварийных взрывов топливно-воздушных смесей», Госгортехнадзор России. 2001. </a:t>
            </a:r>
          </a:p>
        </p:txBody>
      </p:sp>
      <p:sp>
        <p:nvSpPr>
          <p:cNvPr id="19460" name="Прямоугольник 101"/>
          <p:cNvSpPr>
            <a:spLocks noChangeArrowheads="1"/>
          </p:cNvSpPr>
          <p:nvPr/>
        </p:nvSpPr>
        <p:spPr bwMode="auto">
          <a:xfrm>
            <a:off x="355600" y="981075"/>
            <a:ext cx="853440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1600" b="1"/>
              <a:t>РБ Г-05-039-96 </a:t>
            </a:r>
            <a:r>
              <a:rPr lang="ru-RU" sz="1600"/>
              <a:t>«Руководство по анализу опасности аварийных взрывов и определению параметров их механического действия», Госатомнадзор России, 1996. </a:t>
            </a:r>
            <a:r>
              <a:rPr lang="ru-RU" sz="1600" b="1"/>
              <a:t> </a:t>
            </a:r>
          </a:p>
        </p:txBody>
      </p:sp>
      <p:graphicFrame>
        <p:nvGraphicFramePr>
          <p:cNvPr id="19461" name="Object 14"/>
          <p:cNvGraphicFramePr>
            <a:graphicFrameLocks noChangeAspect="1"/>
          </p:cNvGraphicFramePr>
          <p:nvPr/>
        </p:nvGraphicFramePr>
        <p:xfrm>
          <a:off x="7235825" y="3694113"/>
          <a:ext cx="1258888" cy="54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5" name="Формула" r:id="rId3" imgW="990170" imgH="431613" progId="Equation.3">
                  <p:embed/>
                </p:oleObj>
              </mc:Choice>
              <mc:Fallback>
                <p:oleObj name="Формула" r:id="rId3" imgW="990170" imgH="431613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35825" y="3694113"/>
                        <a:ext cx="1258888" cy="54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28448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9463" name="Object 7"/>
          <p:cNvGraphicFramePr>
            <a:graphicFrameLocks noChangeAspect="1"/>
          </p:cNvGraphicFramePr>
          <p:nvPr/>
        </p:nvGraphicFramePr>
        <p:xfrm>
          <a:off x="808038" y="1628775"/>
          <a:ext cx="2303462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6" name="Формула" r:id="rId5" imgW="1854200" imgH="444500" progId="Equation.3">
                  <p:embed/>
                </p:oleObj>
              </mc:Choice>
              <mc:Fallback>
                <p:oleObj name="Формула" r:id="rId5" imgW="1854200" imgH="4445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8038" y="1628775"/>
                        <a:ext cx="2303462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4" name="Rectangle 8"/>
          <p:cNvSpPr>
            <a:spLocks noChangeArrowheads="1"/>
          </p:cNvSpPr>
          <p:nvPr/>
        </p:nvSpPr>
        <p:spPr bwMode="auto">
          <a:xfrm>
            <a:off x="0" y="2840038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9465" name="Object 9"/>
          <p:cNvGraphicFramePr>
            <a:graphicFrameLocks noChangeAspect="1"/>
          </p:cNvGraphicFramePr>
          <p:nvPr/>
        </p:nvGraphicFramePr>
        <p:xfrm>
          <a:off x="3776663" y="1700213"/>
          <a:ext cx="1982787" cy="561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7" name="Формула" r:id="rId7" imgW="1612900" imgH="457200" progId="Equation.3">
                  <p:embed/>
                </p:oleObj>
              </mc:Choice>
              <mc:Fallback>
                <p:oleObj name="Формула" r:id="rId7" imgW="1612900" imgH="457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6663" y="1700213"/>
                        <a:ext cx="1982787" cy="561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6" name="Rectangle 10"/>
          <p:cNvSpPr>
            <a:spLocks noChangeArrowheads="1"/>
          </p:cNvSpPr>
          <p:nvPr/>
        </p:nvSpPr>
        <p:spPr bwMode="auto">
          <a:xfrm>
            <a:off x="0" y="28162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19467" name="Object 11"/>
          <p:cNvGraphicFramePr>
            <a:graphicFrameLocks noChangeAspect="1"/>
          </p:cNvGraphicFramePr>
          <p:nvPr/>
        </p:nvGraphicFramePr>
        <p:xfrm>
          <a:off x="539750" y="2997200"/>
          <a:ext cx="274955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Формула" r:id="rId9" imgW="2222500" imgH="508000" progId="Equation.3">
                  <p:embed/>
                </p:oleObj>
              </mc:Choice>
              <mc:Fallback>
                <p:oleObj name="Формула" r:id="rId9" imgW="2222500" imgH="5080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9750" y="2997200"/>
                        <a:ext cx="2749550" cy="6254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8" name="Object 12"/>
          <p:cNvGraphicFramePr>
            <a:graphicFrameLocks noChangeAspect="1"/>
          </p:cNvGraphicFramePr>
          <p:nvPr/>
        </p:nvGraphicFramePr>
        <p:xfrm>
          <a:off x="3563938" y="2997200"/>
          <a:ext cx="508952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9" name="Формула" r:id="rId11" imgW="4178300" imgH="482600" progId="Equation.3">
                  <p:embed/>
                </p:oleObj>
              </mc:Choice>
              <mc:Fallback>
                <p:oleObj name="Формула" r:id="rId11" imgW="4178300" imgH="4826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938" y="2997200"/>
                        <a:ext cx="5089525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395288" y="3860800"/>
            <a:ext cx="6469062" cy="325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r>
              <a:rPr lang="en-US" sz="1400" i="1"/>
              <a:t>V</a:t>
            </a:r>
            <a:r>
              <a:rPr lang="ru-RU" sz="1400" baseline="-25000"/>
              <a:t>г</a:t>
            </a:r>
            <a:r>
              <a:rPr lang="ru-RU" sz="1400"/>
              <a:t> – скорость фронта пламени; зависит от режима взрывного превращения</a:t>
            </a:r>
          </a:p>
        </p:txBody>
      </p:sp>
      <p:sp>
        <p:nvSpPr>
          <p:cNvPr id="19470" name="Text Box 14"/>
          <p:cNvSpPr txBox="1">
            <a:spLocks noChangeArrowheads="1"/>
          </p:cNvSpPr>
          <p:nvPr/>
        </p:nvSpPr>
        <p:spPr bwMode="auto">
          <a:xfrm>
            <a:off x="900113" y="4279900"/>
            <a:ext cx="2087562" cy="59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 b="1"/>
              <a:t>Класс горючего вещества</a:t>
            </a:r>
          </a:p>
        </p:txBody>
      </p:sp>
      <p:sp>
        <p:nvSpPr>
          <p:cNvPr id="19471" name="Text Box 15"/>
          <p:cNvSpPr txBox="1">
            <a:spLocks noChangeArrowheads="1"/>
          </p:cNvSpPr>
          <p:nvPr/>
        </p:nvSpPr>
        <p:spPr bwMode="auto">
          <a:xfrm>
            <a:off x="900113" y="4999038"/>
            <a:ext cx="2087562" cy="59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 b="1"/>
              <a:t>Вид окружающего пространства</a:t>
            </a:r>
          </a:p>
        </p:txBody>
      </p:sp>
      <p:sp>
        <p:nvSpPr>
          <p:cNvPr id="19472" name="Text Box 16"/>
          <p:cNvSpPr txBox="1">
            <a:spLocks noChangeArrowheads="1"/>
          </p:cNvSpPr>
          <p:nvPr/>
        </p:nvSpPr>
        <p:spPr bwMode="auto">
          <a:xfrm>
            <a:off x="5148263" y="4418013"/>
            <a:ext cx="2376487" cy="7858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ru-RU" sz="1600" b="1"/>
              <a:t>Режим взрывного превращения</a:t>
            </a:r>
          </a:p>
          <a:p>
            <a:pPr eaLnBrk="1" hangingPunct="1">
              <a:lnSpc>
                <a:spcPct val="70000"/>
              </a:lnSpc>
              <a:spcBef>
                <a:spcPct val="50000"/>
              </a:spcBef>
            </a:pPr>
            <a:r>
              <a:rPr lang="ru-RU" sz="1600" b="1"/>
              <a:t>(6 диапазонов)</a:t>
            </a:r>
          </a:p>
        </p:txBody>
      </p:sp>
      <p:sp>
        <p:nvSpPr>
          <p:cNvPr id="19473" name="AutoShape 17"/>
          <p:cNvSpPr>
            <a:spLocks noChangeArrowheads="1"/>
          </p:cNvSpPr>
          <p:nvPr/>
        </p:nvSpPr>
        <p:spPr bwMode="auto">
          <a:xfrm>
            <a:off x="3492500" y="4711700"/>
            <a:ext cx="1150938" cy="287338"/>
          </a:xfrm>
          <a:custGeom>
            <a:avLst/>
            <a:gdLst>
              <a:gd name="T0" fmla="*/ 863204 w 21600"/>
              <a:gd name="T1" fmla="*/ 0 h 21600"/>
              <a:gd name="T2" fmla="*/ 0 w 21600"/>
              <a:gd name="T3" fmla="*/ 143669 h 21600"/>
              <a:gd name="T4" fmla="*/ 863204 w 21600"/>
              <a:gd name="T5" fmla="*/ 287338 h 21600"/>
              <a:gd name="T6" fmla="*/ 1150938 w 21600"/>
              <a:gd name="T7" fmla="*/ 1436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9474" name="Rectangle 18"/>
          <p:cNvSpPr>
            <a:spLocks noChangeArrowheads="1"/>
          </p:cNvSpPr>
          <p:nvPr/>
        </p:nvSpPr>
        <p:spPr bwMode="auto">
          <a:xfrm>
            <a:off x="539750" y="5876925"/>
            <a:ext cx="835183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 sz="1600" b="1">
                <a:latin typeface="Times New Roman" pitchFamily="18" charset="0"/>
              </a:rPr>
              <a:t>При скоростях фронта пламени до 300 м/с и на дистанциях до 10 начальных радиусов облака давление взрыва в соответствии с методикой РБ Г-05-039-96 всегда больше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Сопоставление аналитических оценок и результатов </a:t>
            </a:r>
            <a:r>
              <a:rPr lang="en-US" sz="3200" b="1">
                <a:latin typeface="Times New Roman" pitchFamily="18" charset="0"/>
              </a:rPr>
              <a:t>3D</a:t>
            </a:r>
            <a:r>
              <a:rPr lang="ru-RU" sz="3200" b="1">
                <a:latin typeface="Times New Roman" pitchFamily="18" charset="0"/>
              </a:rPr>
              <a:t> моделирования</a:t>
            </a:r>
          </a:p>
        </p:txBody>
      </p:sp>
      <p:pic>
        <p:nvPicPr>
          <p:cNvPr id="20483" name="Picture 3" descr="P_01-02-03_РД_м2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8" y="1627188"/>
            <a:ext cx="3163887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1906588" y="1268413"/>
            <a:ext cx="47529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30000"/>
              </a:spcBef>
            </a:pPr>
            <a:r>
              <a:rPr lang="ru-RU">
                <a:latin typeface="Times New Roman" pitchFamily="18" charset="0"/>
              </a:rPr>
              <a:t>Избыточное давление и импульс фазы сжатия</a:t>
            </a:r>
          </a:p>
        </p:txBody>
      </p:sp>
      <p:pic>
        <p:nvPicPr>
          <p:cNvPr id="20485" name="Picture 7" descr="I_01-02-03_РД_м2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388" y="1627188"/>
            <a:ext cx="3116262" cy="431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6" name="Text Box 8"/>
          <p:cNvSpPr txBox="1">
            <a:spLocks noChangeArrowheads="1"/>
          </p:cNvSpPr>
          <p:nvPr/>
        </p:nvSpPr>
        <p:spPr bwMode="auto">
          <a:xfrm>
            <a:off x="1187450" y="6021388"/>
            <a:ext cx="6769100" cy="703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Большое различие по параметрам взрыва – внутри облака</a:t>
            </a:r>
          </a:p>
          <a:p>
            <a:pPr eaLnBrk="1" hangingPunct="1">
              <a:spcBef>
                <a:spcPct val="50000"/>
              </a:spcBef>
            </a:pPr>
            <a:r>
              <a:rPr lang="ru-RU" sz="1600"/>
              <a:t>Незначительное различие – на дистанциях больше 3-4 радиусов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6" descr="var_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4076700"/>
            <a:ext cx="3816350" cy="241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15" descr="var_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51300"/>
            <a:ext cx="3816350" cy="240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14" descr="var_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1268413"/>
            <a:ext cx="3778250" cy="238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9" name="Text Box 4"/>
          <p:cNvSpPr txBox="1">
            <a:spLocks noChangeArrowheads="1"/>
          </p:cNvSpPr>
          <p:nvPr/>
        </p:nvSpPr>
        <p:spPr bwMode="auto">
          <a:xfrm>
            <a:off x="107950" y="333375"/>
            <a:ext cx="903605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Дополнительная имитация маломасштабных объектов (изменение загроможденности)</a:t>
            </a:r>
          </a:p>
        </p:txBody>
      </p:sp>
      <p:sp>
        <p:nvSpPr>
          <p:cNvPr id="21510" name="Rectangle 10"/>
          <p:cNvSpPr>
            <a:spLocks noChangeArrowheads="1"/>
          </p:cNvSpPr>
          <p:nvPr/>
        </p:nvSpPr>
        <p:spPr bwMode="auto">
          <a:xfrm>
            <a:off x="4859338" y="3140075"/>
            <a:ext cx="1690687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b</a:t>
            </a:r>
            <a:r>
              <a:rPr lang="ru-RU" sz="1200" b="1">
                <a:sym typeface="MT Extra" pitchFamily="18" charset="2"/>
              </a:rPr>
              <a:t>) </a:t>
            </a:r>
            <a:r>
              <a:rPr lang="en-US" sz="1200">
                <a:sym typeface="MT Extra" pitchFamily="18" charset="2"/>
              </a:rPr>
              <a:t>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0.4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0.085,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0.360 </a:t>
            </a:r>
          </a:p>
        </p:txBody>
      </p:sp>
      <p:sp>
        <p:nvSpPr>
          <p:cNvPr id="21511" name="Rectangle 11"/>
          <p:cNvSpPr>
            <a:spLocks noChangeArrowheads="1"/>
          </p:cNvSpPr>
          <p:nvPr/>
        </p:nvSpPr>
        <p:spPr bwMode="auto">
          <a:xfrm>
            <a:off x="541338" y="5949950"/>
            <a:ext cx="16478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c</a:t>
            </a:r>
            <a:r>
              <a:rPr lang="ru-RU" sz="1200" b="1">
                <a:sym typeface="MT Extra" pitchFamily="18" charset="2"/>
              </a:rPr>
              <a:t>) </a:t>
            </a:r>
            <a:r>
              <a:rPr lang="en-US" sz="1200">
                <a:sym typeface="MT Extra" pitchFamily="18" charset="2"/>
              </a:rPr>
              <a:t>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0.1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0.06</a:t>
            </a:r>
            <a:r>
              <a:rPr lang="en-US" sz="1200">
                <a:sym typeface="MT Extra" pitchFamily="18" charset="2"/>
              </a:rPr>
              <a:t>0</a:t>
            </a:r>
            <a:r>
              <a:rPr lang="ru-RU" sz="1200">
                <a:sym typeface="MT Extra" pitchFamily="18" charset="2"/>
              </a:rPr>
              <a:t>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0.098</a:t>
            </a:r>
          </a:p>
        </p:txBody>
      </p:sp>
      <p:sp>
        <p:nvSpPr>
          <p:cNvPr id="21512" name="Rectangle 12"/>
          <p:cNvSpPr>
            <a:spLocks noChangeArrowheads="1"/>
          </p:cNvSpPr>
          <p:nvPr/>
        </p:nvSpPr>
        <p:spPr bwMode="auto">
          <a:xfrm>
            <a:off x="4859338" y="5949950"/>
            <a:ext cx="1690687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d</a:t>
            </a:r>
            <a:r>
              <a:rPr lang="ru-RU" sz="1200" b="1">
                <a:sym typeface="MT Extra" pitchFamily="18" charset="2"/>
              </a:rPr>
              <a:t>)</a:t>
            </a:r>
            <a:r>
              <a:rPr lang="en-US" sz="1200">
                <a:sym typeface="MT Extra" pitchFamily="18" charset="2"/>
              </a:rPr>
              <a:t> 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0.4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4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0.022,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0.190 </a:t>
            </a:r>
          </a:p>
        </p:txBody>
      </p:sp>
      <p:pic>
        <p:nvPicPr>
          <p:cNvPr id="21513" name="Picture 13" descr="var_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268413"/>
            <a:ext cx="3779837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4" name="Rectangle 9"/>
          <p:cNvSpPr>
            <a:spLocks noChangeArrowheads="1"/>
          </p:cNvSpPr>
          <p:nvPr/>
        </p:nvSpPr>
        <p:spPr bwMode="auto">
          <a:xfrm>
            <a:off x="500063" y="3140075"/>
            <a:ext cx="16478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/>
              <a:t>a</a:t>
            </a:r>
            <a:r>
              <a:rPr lang="ru-RU" sz="1200" b="1"/>
              <a:t>) </a:t>
            </a:r>
            <a:r>
              <a:rPr lang="en-US" sz="1200"/>
              <a:t>d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0.8 м, </a:t>
            </a:r>
            <a:r>
              <a:rPr lang="ru-RU" sz="1200">
                <a:sym typeface="MT Extra" pitchFamily="18" charset="2"/>
              </a:rPr>
              <a:t>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0.302,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0.640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Влияние маломасштабных объектов. Сопоставление результатов </a:t>
            </a:r>
            <a:r>
              <a:rPr lang="en-US" sz="3200" b="1">
                <a:latin typeface="Times New Roman" pitchFamily="18" charset="0"/>
              </a:rPr>
              <a:t>FLACS </a:t>
            </a:r>
            <a:r>
              <a:rPr lang="ru-RU" sz="3200" b="1">
                <a:latin typeface="Times New Roman" pitchFamily="18" charset="0"/>
              </a:rPr>
              <a:t>и</a:t>
            </a:r>
            <a:r>
              <a:rPr lang="en-US" sz="3200" b="1">
                <a:latin typeface="Times New Roman" pitchFamily="18" charset="0"/>
              </a:rPr>
              <a:t> ARG</a:t>
            </a:r>
            <a:endParaRPr lang="ru-RU" sz="3200" b="1">
              <a:latin typeface="Times New Roman" pitchFamily="18" charset="0"/>
            </a:endParaRPr>
          </a:p>
        </p:txBody>
      </p:sp>
      <p:pic>
        <p:nvPicPr>
          <p:cNvPr id="22531" name="Picture 5" descr="Point03_flacs-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916113"/>
            <a:ext cx="3816350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2" name="Rectangle 9"/>
          <p:cNvSpPr>
            <a:spLocks noChangeArrowheads="1"/>
          </p:cNvSpPr>
          <p:nvPr/>
        </p:nvSpPr>
        <p:spPr bwMode="auto">
          <a:xfrm>
            <a:off x="827088" y="1484313"/>
            <a:ext cx="330676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ru-RU" sz="1600" b="1">
                <a:cs typeface="Times New Roman" pitchFamily="18" charset="0"/>
              </a:rPr>
              <a:t>Расчет по программе </a:t>
            </a:r>
            <a:r>
              <a:rPr lang="ru-RU" sz="1600" b="1">
                <a:latin typeface="Times New Roman" pitchFamily="18" charset="0"/>
                <a:cs typeface="Times New Roman" pitchFamily="18" charset="0"/>
              </a:rPr>
              <a:t>AutoReaGas</a:t>
            </a:r>
            <a:endParaRPr lang="ru-RU" sz="1600"/>
          </a:p>
        </p:txBody>
      </p:sp>
      <p:pic>
        <p:nvPicPr>
          <p:cNvPr id="22533" name="Picture 10" descr="Рисунки_все-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1916113"/>
            <a:ext cx="3960812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Rectangle 11"/>
          <p:cNvSpPr>
            <a:spLocks noChangeArrowheads="1"/>
          </p:cNvSpPr>
          <p:nvPr/>
        </p:nvSpPr>
        <p:spPr bwMode="auto">
          <a:xfrm>
            <a:off x="5076825" y="1484313"/>
            <a:ext cx="28638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ru-RU" sz="1600" b="1">
                <a:cs typeface="Times New Roman" pitchFamily="18" charset="0"/>
              </a:rPr>
              <a:t>Расчет по программе </a:t>
            </a:r>
            <a:r>
              <a:rPr lang="en-US" sz="1600" b="1">
                <a:latin typeface="Times New Roman" pitchFamily="18" charset="0"/>
                <a:cs typeface="Times New Roman" pitchFamily="18" charset="0"/>
              </a:rPr>
              <a:t>FLACS</a:t>
            </a:r>
            <a:endParaRPr lang="ru-RU" sz="1600"/>
          </a:p>
        </p:txBody>
      </p:sp>
      <p:sp>
        <p:nvSpPr>
          <p:cNvPr id="22535" name="Text Box 13"/>
          <p:cNvSpPr txBox="1">
            <a:spLocks noChangeArrowheads="1"/>
          </p:cNvSpPr>
          <p:nvPr/>
        </p:nvSpPr>
        <p:spPr bwMode="auto">
          <a:xfrm>
            <a:off x="468313" y="5516563"/>
            <a:ext cx="8208962" cy="623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/>
              <a:t>FLACS</a:t>
            </a:r>
            <a:r>
              <a:rPr lang="ru-RU" sz="1400"/>
              <a:t> – очень сильное влияние (более, чем в 5 раз по максимальному давлению)</a:t>
            </a:r>
            <a:endParaRPr lang="en-US" sz="1400"/>
          </a:p>
          <a:p>
            <a:pPr eaLnBrk="1" hangingPunct="1">
              <a:spcBef>
                <a:spcPct val="50000"/>
              </a:spcBef>
            </a:pPr>
            <a:r>
              <a:rPr lang="en-US" sz="1400"/>
              <a:t>AutoReaGas</a:t>
            </a:r>
            <a:r>
              <a:rPr lang="ru-RU" sz="1400"/>
              <a:t> – менее сильное влияние (меньше, чем в 2 раза по максимальному давлению)</a:t>
            </a:r>
          </a:p>
        </p:txBody>
      </p:sp>
      <p:sp>
        <p:nvSpPr>
          <p:cNvPr id="22536" name="Rectangle 14"/>
          <p:cNvSpPr>
            <a:spLocks noChangeArrowheads="1"/>
          </p:cNvSpPr>
          <p:nvPr/>
        </p:nvSpPr>
        <p:spPr bwMode="auto">
          <a:xfrm>
            <a:off x="2627313" y="4700588"/>
            <a:ext cx="1690687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b</a:t>
            </a:r>
            <a:r>
              <a:rPr lang="ru-RU" sz="1200" b="1">
                <a:sym typeface="MT Extra" pitchFamily="18" charset="2"/>
              </a:rPr>
              <a:t>) </a:t>
            </a:r>
            <a:r>
              <a:rPr lang="en-US" sz="1200">
                <a:sym typeface="MT Extra" pitchFamily="18" charset="2"/>
              </a:rPr>
              <a:t>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0.4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0.085,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0.360 </a:t>
            </a:r>
          </a:p>
        </p:txBody>
      </p:sp>
      <p:sp>
        <p:nvSpPr>
          <p:cNvPr id="22537" name="Rectangle 15"/>
          <p:cNvSpPr>
            <a:spLocks noChangeArrowheads="1"/>
          </p:cNvSpPr>
          <p:nvPr/>
        </p:nvSpPr>
        <p:spPr bwMode="auto">
          <a:xfrm>
            <a:off x="4538663" y="4700588"/>
            <a:ext cx="16478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c</a:t>
            </a:r>
            <a:r>
              <a:rPr lang="ru-RU" sz="1200" b="1">
                <a:sym typeface="MT Extra" pitchFamily="18" charset="2"/>
              </a:rPr>
              <a:t>) </a:t>
            </a:r>
            <a:r>
              <a:rPr lang="en-US" sz="1200">
                <a:sym typeface="MT Extra" pitchFamily="18" charset="2"/>
              </a:rPr>
              <a:t>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0.1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0.06</a:t>
            </a:r>
            <a:r>
              <a:rPr lang="en-US" sz="1200">
                <a:sym typeface="MT Extra" pitchFamily="18" charset="2"/>
              </a:rPr>
              <a:t>0</a:t>
            </a:r>
            <a:r>
              <a:rPr lang="ru-RU" sz="1200">
                <a:sym typeface="MT Extra" pitchFamily="18" charset="2"/>
              </a:rPr>
              <a:t>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0.098</a:t>
            </a:r>
          </a:p>
        </p:txBody>
      </p:sp>
      <p:sp>
        <p:nvSpPr>
          <p:cNvPr id="22538" name="Rectangle 16"/>
          <p:cNvSpPr>
            <a:spLocks noChangeArrowheads="1"/>
          </p:cNvSpPr>
          <p:nvPr/>
        </p:nvSpPr>
        <p:spPr bwMode="auto">
          <a:xfrm>
            <a:off x="6410325" y="4700588"/>
            <a:ext cx="1690688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d</a:t>
            </a:r>
            <a:r>
              <a:rPr lang="ru-RU" sz="1200" b="1">
                <a:sym typeface="MT Extra" pitchFamily="18" charset="2"/>
              </a:rPr>
              <a:t>)</a:t>
            </a:r>
            <a:r>
              <a:rPr lang="en-US" sz="1200">
                <a:sym typeface="MT Extra" pitchFamily="18" charset="2"/>
              </a:rPr>
              <a:t> 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0.4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4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0.022,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0.190 </a:t>
            </a:r>
          </a:p>
        </p:txBody>
      </p:sp>
      <p:sp>
        <p:nvSpPr>
          <p:cNvPr id="22539" name="Rectangle 17"/>
          <p:cNvSpPr>
            <a:spLocks noChangeArrowheads="1"/>
          </p:cNvSpPr>
          <p:nvPr/>
        </p:nvSpPr>
        <p:spPr bwMode="auto">
          <a:xfrm>
            <a:off x="722313" y="4700588"/>
            <a:ext cx="16478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/>
              <a:t>a</a:t>
            </a:r>
            <a:r>
              <a:rPr lang="ru-RU" sz="1200" b="1"/>
              <a:t>) </a:t>
            </a:r>
            <a:r>
              <a:rPr lang="en-US" sz="1200"/>
              <a:t>d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0.8 м, </a:t>
            </a:r>
            <a:r>
              <a:rPr lang="ru-RU" sz="1200">
                <a:sym typeface="MT Extra" pitchFamily="18" charset="2"/>
              </a:rPr>
              <a:t>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0.302,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0.640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5" descr="Point03_flacs_d_3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644900"/>
            <a:ext cx="3600450" cy="241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Влияние размера ячеек расчетной сетки Результаты </a:t>
            </a:r>
            <a:r>
              <a:rPr lang="en-US" sz="3200" b="1">
                <a:latin typeface="Times New Roman" pitchFamily="18" charset="0"/>
              </a:rPr>
              <a:t>FLACS </a:t>
            </a:r>
            <a:r>
              <a:rPr lang="ru-RU" sz="3200" b="1">
                <a:latin typeface="Times New Roman" pitchFamily="18" charset="0"/>
              </a:rPr>
              <a:t>в сравнении с </a:t>
            </a:r>
            <a:r>
              <a:rPr lang="en-US" sz="3200" b="1">
                <a:latin typeface="Times New Roman" pitchFamily="18" charset="0"/>
              </a:rPr>
              <a:t>ARG</a:t>
            </a:r>
            <a:endParaRPr lang="ru-RU" sz="3200" b="1">
              <a:latin typeface="Times New Roman" pitchFamily="18" charset="0"/>
            </a:endParaRPr>
          </a:p>
        </p:txBody>
      </p:sp>
      <p:sp>
        <p:nvSpPr>
          <p:cNvPr id="23556" name="Rectangle 10"/>
          <p:cNvSpPr>
            <a:spLocks noChangeArrowheads="1"/>
          </p:cNvSpPr>
          <p:nvPr/>
        </p:nvSpPr>
        <p:spPr bwMode="auto">
          <a:xfrm>
            <a:off x="7092950" y="3932238"/>
            <a:ext cx="874713" cy="28416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1200" b="1">
                <a:latin typeface="Times New Roman" pitchFamily="18" charset="0"/>
                <a:cs typeface="Times New Roman" pitchFamily="18" charset="0"/>
              </a:rPr>
              <a:t>Variant d)</a:t>
            </a:r>
            <a:endParaRPr lang="ru-RU" sz="1200"/>
          </a:p>
        </p:txBody>
      </p:sp>
      <p:pic>
        <p:nvPicPr>
          <p:cNvPr id="23557" name="Picture 11" descr="Point03_flacs_a_20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96975"/>
            <a:ext cx="3311525" cy="235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13" descr="Point03_flacs_b_00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96975"/>
            <a:ext cx="3313112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14" descr="Point03_flacs_c_10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644900"/>
            <a:ext cx="339725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0" name="Rectangle 4"/>
          <p:cNvSpPr>
            <a:spLocks noChangeArrowheads="1"/>
          </p:cNvSpPr>
          <p:nvPr/>
        </p:nvSpPr>
        <p:spPr bwMode="auto">
          <a:xfrm>
            <a:off x="2770188" y="1412875"/>
            <a:ext cx="866775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1200" b="1">
                <a:latin typeface="Times New Roman" pitchFamily="18" charset="0"/>
                <a:cs typeface="Times New Roman" pitchFamily="18" charset="0"/>
              </a:rPr>
              <a:t>Variant a)</a:t>
            </a:r>
            <a:endParaRPr lang="ru-RU" sz="1200"/>
          </a:p>
        </p:txBody>
      </p:sp>
      <p:sp>
        <p:nvSpPr>
          <p:cNvPr id="23561" name="Rectangle 8"/>
          <p:cNvSpPr>
            <a:spLocks noChangeArrowheads="1"/>
          </p:cNvSpPr>
          <p:nvPr/>
        </p:nvSpPr>
        <p:spPr bwMode="auto">
          <a:xfrm>
            <a:off x="6948488" y="1412875"/>
            <a:ext cx="874712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1200" b="1">
                <a:latin typeface="Times New Roman" pitchFamily="18" charset="0"/>
                <a:cs typeface="Times New Roman" pitchFamily="18" charset="0"/>
              </a:rPr>
              <a:t>Variant b)</a:t>
            </a:r>
            <a:endParaRPr lang="ru-RU" sz="1200"/>
          </a:p>
        </p:txBody>
      </p:sp>
      <p:sp>
        <p:nvSpPr>
          <p:cNvPr id="23562" name="Rectangle 9"/>
          <p:cNvSpPr>
            <a:spLocks noChangeArrowheads="1"/>
          </p:cNvSpPr>
          <p:nvPr/>
        </p:nvSpPr>
        <p:spPr bwMode="auto">
          <a:xfrm>
            <a:off x="2770188" y="3860800"/>
            <a:ext cx="858837" cy="284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n-US" sz="1200" b="1">
                <a:latin typeface="Times New Roman" pitchFamily="18" charset="0"/>
                <a:cs typeface="Times New Roman" pitchFamily="18" charset="0"/>
              </a:rPr>
              <a:t>Variant c)</a:t>
            </a:r>
            <a:endParaRPr lang="ru-RU" sz="1200"/>
          </a:p>
        </p:txBody>
      </p:sp>
      <p:sp>
        <p:nvSpPr>
          <p:cNvPr id="23563" name="Rectangle 16"/>
          <p:cNvSpPr>
            <a:spLocks noChangeArrowheads="1"/>
          </p:cNvSpPr>
          <p:nvPr/>
        </p:nvSpPr>
        <p:spPr bwMode="auto">
          <a:xfrm>
            <a:off x="2771775" y="1844675"/>
            <a:ext cx="16478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/>
              <a:t>a</a:t>
            </a:r>
            <a:r>
              <a:rPr lang="ru-RU" sz="1200" b="1"/>
              <a:t>) </a:t>
            </a:r>
            <a:r>
              <a:rPr lang="en-US" sz="1200"/>
              <a:t>d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0.8 м, </a:t>
            </a:r>
            <a:r>
              <a:rPr lang="ru-RU" sz="1200">
                <a:sym typeface="MT Extra" pitchFamily="18" charset="2"/>
              </a:rPr>
              <a:t>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0.302,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0.640</a:t>
            </a:r>
          </a:p>
        </p:txBody>
      </p:sp>
      <p:sp>
        <p:nvSpPr>
          <p:cNvPr id="23564" name="Rectangle 17"/>
          <p:cNvSpPr>
            <a:spLocks noChangeArrowheads="1"/>
          </p:cNvSpPr>
          <p:nvPr/>
        </p:nvSpPr>
        <p:spPr bwMode="auto">
          <a:xfrm>
            <a:off x="7092950" y="1773238"/>
            <a:ext cx="1690688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b</a:t>
            </a:r>
            <a:r>
              <a:rPr lang="ru-RU" sz="1200" b="1">
                <a:sym typeface="MT Extra" pitchFamily="18" charset="2"/>
              </a:rPr>
              <a:t>) </a:t>
            </a:r>
            <a:r>
              <a:rPr lang="en-US" sz="1200">
                <a:sym typeface="MT Extra" pitchFamily="18" charset="2"/>
              </a:rPr>
              <a:t>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0.4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0.085,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0.360 </a:t>
            </a:r>
          </a:p>
        </p:txBody>
      </p:sp>
      <p:sp>
        <p:nvSpPr>
          <p:cNvPr id="23565" name="Rectangle 18"/>
          <p:cNvSpPr>
            <a:spLocks noChangeArrowheads="1"/>
          </p:cNvSpPr>
          <p:nvPr/>
        </p:nvSpPr>
        <p:spPr bwMode="auto">
          <a:xfrm>
            <a:off x="2916238" y="4219575"/>
            <a:ext cx="1647825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c</a:t>
            </a:r>
            <a:r>
              <a:rPr lang="ru-RU" sz="1200" b="1">
                <a:sym typeface="MT Extra" pitchFamily="18" charset="2"/>
              </a:rPr>
              <a:t>) </a:t>
            </a:r>
            <a:r>
              <a:rPr lang="en-US" sz="1200">
                <a:sym typeface="MT Extra" pitchFamily="18" charset="2"/>
              </a:rPr>
              <a:t>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0.1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2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0.06</a:t>
            </a:r>
            <a:r>
              <a:rPr lang="en-US" sz="1200">
                <a:sym typeface="MT Extra" pitchFamily="18" charset="2"/>
              </a:rPr>
              <a:t>0</a:t>
            </a:r>
            <a:r>
              <a:rPr lang="ru-RU" sz="1200">
                <a:sym typeface="MT Extra" pitchFamily="18" charset="2"/>
              </a:rPr>
              <a:t>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0.098</a:t>
            </a:r>
          </a:p>
        </p:txBody>
      </p:sp>
      <p:sp>
        <p:nvSpPr>
          <p:cNvPr id="23566" name="Rectangle 19"/>
          <p:cNvSpPr>
            <a:spLocks noChangeArrowheads="1"/>
          </p:cNvSpPr>
          <p:nvPr/>
        </p:nvSpPr>
        <p:spPr bwMode="auto">
          <a:xfrm>
            <a:off x="7235825" y="4292600"/>
            <a:ext cx="1690688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 b="1">
                <a:sym typeface="MT Extra" pitchFamily="18" charset="2"/>
              </a:rPr>
              <a:t>d</a:t>
            </a:r>
            <a:r>
              <a:rPr lang="ru-RU" sz="1200" b="1">
                <a:sym typeface="MT Extra" pitchFamily="18" charset="2"/>
              </a:rPr>
              <a:t>)</a:t>
            </a:r>
            <a:r>
              <a:rPr lang="en-US" sz="1200">
                <a:sym typeface="MT Extra" pitchFamily="18" charset="2"/>
              </a:rPr>
              <a:t> d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0.4 м, 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/>
              <a:t>=</a:t>
            </a:r>
            <a:r>
              <a:rPr lang="en-US" sz="1200"/>
              <a:t> </a:t>
            </a:r>
            <a:r>
              <a:rPr lang="ru-RU" sz="1200"/>
              <a:t>4</a:t>
            </a:r>
            <a:r>
              <a:rPr lang="en-US" sz="1200">
                <a:sym typeface="MT Extra" pitchFamily="18" charset="2"/>
              </a:rPr>
              <a:t> </a:t>
            </a:r>
            <a:r>
              <a:rPr lang="ru-RU" sz="1200">
                <a:sym typeface="MT Extra" pitchFamily="18" charset="2"/>
              </a:rPr>
              <a:t>м, </a:t>
            </a:r>
            <a:endParaRPr lang="en-US" sz="1200">
              <a:sym typeface="MT Extra" pitchFamily="18" charset="2"/>
            </a:endParaRPr>
          </a:p>
          <a:p>
            <a:pPr algn="ctr">
              <a:tabLst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</a:tabLst>
            </a:pP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V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0.022, </a:t>
            </a:r>
            <a:r>
              <a:rPr lang="en-US" sz="1200">
                <a:sym typeface="MT Extra" pitchFamily="18" charset="2"/>
              </a:rPr>
              <a:t>k</a:t>
            </a:r>
            <a:r>
              <a:rPr lang="en-US" sz="700">
                <a:sym typeface="MT Extra" pitchFamily="18" charset="2"/>
              </a:rPr>
              <a:t>S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=</a:t>
            </a:r>
            <a:r>
              <a:rPr lang="en-US" sz="1200">
                <a:sym typeface="MT Extra" pitchFamily="18" charset="2"/>
              </a:rPr>
              <a:t> </a:t>
            </a:r>
            <a:r>
              <a:rPr lang="ru-RU" sz="1200">
                <a:sym typeface="MT Extra" pitchFamily="18" charset="2"/>
              </a:rPr>
              <a:t>0.190 </a:t>
            </a:r>
          </a:p>
        </p:txBody>
      </p:sp>
      <p:sp>
        <p:nvSpPr>
          <p:cNvPr id="23567" name="Text Box 20"/>
          <p:cNvSpPr txBox="1">
            <a:spLocks noChangeArrowheads="1"/>
          </p:cNvSpPr>
          <p:nvPr/>
        </p:nvSpPr>
        <p:spPr bwMode="auto">
          <a:xfrm>
            <a:off x="539750" y="6092825"/>
            <a:ext cx="835342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400" b="1"/>
              <a:t>Для разных условий загроможденности разное влияние размера ячеек. В некоторых случаях два уровня насыщения давления от размера ячеек (см. также Тестовую задачу 1)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836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Тестовая задача 3.</a:t>
            </a:r>
            <a:r>
              <a:rPr lang="ru-RU"/>
              <a:t> </a:t>
            </a:r>
            <a:endParaRPr lang="ru-RU" sz="3200" b="1">
              <a:latin typeface="Times New Roman" pitchFamily="18" charset="0"/>
            </a:endParaRPr>
          </a:p>
          <a:p>
            <a:pPr algn="ctr" eaLnBrk="1" hangingPunct="1">
              <a:lnSpc>
                <a:spcPct val="10000"/>
              </a:lnSpc>
              <a:spcBef>
                <a:spcPct val="50000"/>
              </a:spcBef>
            </a:pPr>
            <a:r>
              <a:rPr lang="ru-RU" sz="2800" b="1">
                <a:latin typeface="Times New Roman" pitchFamily="18" charset="0"/>
              </a:rPr>
              <a:t>Формирование газового облака и взрыв </a:t>
            </a:r>
          </a:p>
        </p:txBody>
      </p:sp>
      <p:pic>
        <p:nvPicPr>
          <p:cNvPr id="24579" name="Picture 5" descr="Cloud_disp_60s-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557338"/>
            <a:ext cx="3457575" cy="230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6" descr="Gas monitor regi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844675"/>
            <a:ext cx="33845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8" descr="Cloud_stx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483100"/>
            <a:ext cx="3167063" cy="204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0" descr="Q8-Q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4843463"/>
            <a:ext cx="3205162" cy="15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3" name="Text Box 11"/>
          <p:cNvSpPr txBox="1">
            <a:spLocks noChangeArrowheads="1"/>
          </p:cNvSpPr>
          <p:nvPr/>
        </p:nvSpPr>
        <p:spPr bwMode="auto">
          <a:xfrm>
            <a:off x="900113" y="1341438"/>
            <a:ext cx="32400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Формирование облака (истечение и дисперсия газа)</a:t>
            </a:r>
          </a:p>
        </p:txBody>
      </p:sp>
      <p:sp>
        <p:nvSpPr>
          <p:cNvPr id="24584" name="Text Box 12"/>
          <p:cNvSpPr txBox="1">
            <a:spLocks noChangeArrowheads="1"/>
          </p:cNvSpPr>
          <p:nvPr/>
        </p:nvSpPr>
        <p:spPr bwMode="auto">
          <a:xfrm>
            <a:off x="5364163" y="1341438"/>
            <a:ext cx="33845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Область оценки газового состава</a:t>
            </a:r>
          </a:p>
        </p:txBody>
      </p:sp>
      <p:sp>
        <p:nvSpPr>
          <p:cNvPr id="24585" name="Text Box 13"/>
          <p:cNvSpPr txBox="1">
            <a:spLocks noChangeArrowheads="1"/>
          </p:cNvSpPr>
          <p:nvPr/>
        </p:nvSpPr>
        <p:spPr bwMode="auto">
          <a:xfrm>
            <a:off x="5435600" y="4267200"/>
            <a:ext cx="2881313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Определение объема стехиометрического облака</a:t>
            </a:r>
          </a:p>
        </p:txBody>
      </p:sp>
      <p:sp>
        <p:nvSpPr>
          <p:cNvPr id="24586" name="Text Box 14"/>
          <p:cNvSpPr txBox="1">
            <a:spLocks noChangeArrowheads="1"/>
          </p:cNvSpPr>
          <p:nvPr/>
        </p:nvSpPr>
        <p:spPr bwMode="auto">
          <a:xfrm>
            <a:off x="395288" y="3933825"/>
            <a:ext cx="403225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Построение стехиометрического облака</a:t>
            </a:r>
          </a:p>
        </p:txBody>
      </p:sp>
      <p:sp>
        <p:nvSpPr>
          <p:cNvPr id="24587" name="AutoShape 16"/>
          <p:cNvSpPr>
            <a:spLocks noChangeArrowheads="1"/>
          </p:cNvSpPr>
          <p:nvPr/>
        </p:nvSpPr>
        <p:spPr bwMode="auto">
          <a:xfrm>
            <a:off x="4356100" y="2420938"/>
            <a:ext cx="1152525" cy="215900"/>
          </a:xfrm>
          <a:custGeom>
            <a:avLst/>
            <a:gdLst>
              <a:gd name="T0" fmla="*/ 864394 w 21600"/>
              <a:gd name="T1" fmla="*/ 0 h 21600"/>
              <a:gd name="T2" fmla="*/ 0 w 21600"/>
              <a:gd name="T3" fmla="*/ 107950 h 21600"/>
              <a:gd name="T4" fmla="*/ 864394 w 21600"/>
              <a:gd name="T5" fmla="*/ 215900 h 21600"/>
              <a:gd name="T6" fmla="*/ 1152525 w 21600"/>
              <a:gd name="T7" fmla="*/ 1079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88" name="AutoShape 17"/>
          <p:cNvSpPr>
            <a:spLocks noChangeArrowheads="1"/>
          </p:cNvSpPr>
          <p:nvPr/>
        </p:nvSpPr>
        <p:spPr bwMode="auto">
          <a:xfrm rot="10800000">
            <a:off x="4067175" y="5157788"/>
            <a:ext cx="1152525" cy="215900"/>
          </a:xfrm>
          <a:custGeom>
            <a:avLst/>
            <a:gdLst>
              <a:gd name="T0" fmla="*/ 864394 w 21600"/>
              <a:gd name="T1" fmla="*/ 0 h 21600"/>
              <a:gd name="T2" fmla="*/ 0 w 21600"/>
              <a:gd name="T3" fmla="*/ 107950 h 21600"/>
              <a:gd name="T4" fmla="*/ 864394 w 21600"/>
              <a:gd name="T5" fmla="*/ 215900 h 21600"/>
              <a:gd name="T6" fmla="*/ 1152525 w 21600"/>
              <a:gd name="T7" fmla="*/ 1079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89" name="AutoShape 19"/>
          <p:cNvSpPr>
            <a:spLocks noChangeArrowheads="1"/>
          </p:cNvSpPr>
          <p:nvPr/>
        </p:nvSpPr>
        <p:spPr bwMode="auto">
          <a:xfrm rot="5400000">
            <a:off x="6191250" y="3656013"/>
            <a:ext cx="1152525" cy="215900"/>
          </a:xfrm>
          <a:custGeom>
            <a:avLst/>
            <a:gdLst>
              <a:gd name="T0" fmla="*/ 864394 w 21600"/>
              <a:gd name="T1" fmla="*/ 0 h 21600"/>
              <a:gd name="T2" fmla="*/ 0 w 21600"/>
              <a:gd name="T3" fmla="*/ 107950 h 21600"/>
              <a:gd name="T4" fmla="*/ 864394 w 21600"/>
              <a:gd name="T5" fmla="*/ 215900 h 21600"/>
              <a:gd name="T6" fmla="*/ 1152525 w 21600"/>
              <a:gd name="T7" fmla="*/ 10795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lnTo>
                  <a:pt x="16200" y="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lnTo>
                  <a:pt x="135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lnTo>
                  <a:pt x="0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4590" name="AutoShape 21"/>
          <p:cNvSpPr>
            <a:spLocks noChangeArrowheads="1"/>
          </p:cNvSpPr>
          <p:nvPr/>
        </p:nvSpPr>
        <p:spPr bwMode="auto">
          <a:xfrm>
            <a:off x="2484438" y="4221163"/>
            <a:ext cx="142875" cy="1223962"/>
          </a:xfrm>
          <a:prstGeom prst="downArrow">
            <a:avLst>
              <a:gd name="adj1" fmla="val 50000"/>
              <a:gd name="adj2" fmla="val 214167"/>
            </a:avLst>
          </a:prstGeom>
          <a:gradFill rotWithShape="1">
            <a:gsLst>
              <a:gs pos="0">
                <a:srgbClr val="FF8200"/>
              </a:gs>
              <a:gs pos="10001">
                <a:srgbClr val="FF0000"/>
              </a:gs>
              <a:gs pos="35001">
                <a:srgbClr val="BA0066"/>
              </a:gs>
              <a:gs pos="70000">
                <a:srgbClr val="66008F"/>
              </a:gs>
              <a:gs pos="100000">
                <a:srgbClr val="00008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Тестовая задача 3.</a:t>
            </a:r>
            <a:r>
              <a:rPr lang="ru-RU"/>
              <a:t> </a:t>
            </a:r>
            <a:r>
              <a:rPr lang="ru-RU" sz="2800" b="1">
                <a:latin typeface="Times New Roman" pitchFamily="18" charset="0"/>
              </a:rPr>
              <a:t>Результаты расчетов </a:t>
            </a:r>
          </a:p>
        </p:txBody>
      </p:sp>
      <p:pic>
        <p:nvPicPr>
          <p:cNvPr id="25603" name="Picture 20" descr="OP_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3933825"/>
            <a:ext cx="4135438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4" name="Text Box 22"/>
          <p:cNvSpPr txBox="1">
            <a:spLocks noChangeArrowheads="1"/>
          </p:cNvSpPr>
          <p:nvPr/>
        </p:nvSpPr>
        <p:spPr bwMode="auto">
          <a:xfrm>
            <a:off x="5148263" y="981075"/>
            <a:ext cx="3457575" cy="1314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Только для точек удаленных от облака газовой смеси давление от взрыва «реального» облака сопоставимо с давлением взрыва стехиометрического облака</a:t>
            </a:r>
          </a:p>
        </p:txBody>
      </p:sp>
      <p:pic>
        <p:nvPicPr>
          <p:cNvPr id="25605" name="Picture 23" descr="OP_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3933825"/>
            <a:ext cx="4059237" cy="2519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24" descr="MonPoints_0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200" y="1052513"/>
            <a:ext cx="4221163" cy="2690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Text Box 25"/>
          <p:cNvSpPr txBox="1">
            <a:spLocks noChangeArrowheads="1"/>
          </p:cNvSpPr>
          <p:nvPr/>
        </p:nvSpPr>
        <p:spPr bwMode="auto">
          <a:xfrm>
            <a:off x="5292725" y="2492375"/>
            <a:ext cx="25923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/>
              <a:t>GexCon</a:t>
            </a:r>
            <a:r>
              <a:rPr lang="ru-RU"/>
              <a:t>:</a:t>
            </a:r>
          </a:p>
        </p:txBody>
      </p:sp>
      <p:sp>
        <p:nvSpPr>
          <p:cNvPr id="25608" name="Text Box 26"/>
          <p:cNvSpPr txBox="1">
            <a:spLocks noChangeArrowheads="1"/>
          </p:cNvSpPr>
          <p:nvPr/>
        </p:nvSpPr>
        <p:spPr bwMode="auto">
          <a:xfrm>
            <a:off x="5364163" y="2781300"/>
            <a:ext cx="20161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«худший» случай</a:t>
            </a:r>
          </a:p>
        </p:txBody>
      </p:sp>
      <p:sp>
        <p:nvSpPr>
          <p:cNvPr id="25609" name="Text Box 27"/>
          <p:cNvSpPr txBox="1">
            <a:spLocks noChangeArrowheads="1"/>
          </p:cNvSpPr>
          <p:nvPr/>
        </p:nvSpPr>
        <p:spPr bwMode="auto">
          <a:xfrm>
            <a:off x="5364163" y="3092450"/>
            <a:ext cx="2592387" cy="336550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«реалистичный» анализ</a:t>
            </a:r>
          </a:p>
        </p:txBody>
      </p:sp>
      <p:sp>
        <p:nvSpPr>
          <p:cNvPr id="25610" name="Text Box 28"/>
          <p:cNvSpPr txBox="1">
            <a:spLocks noChangeArrowheads="1"/>
          </p:cNvSpPr>
          <p:nvPr/>
        </p:nvSpPr>
        <p:spPr bwMode="auto">
          <a:xfrm>
            <a:off x="5364163" y="3452813"/>
            <a:ext cx="2592387" cy="336550"/>
          </a:xfrm>
          <a:prstGeom prst="rect">
            <a:avLst/>
          </a:prstGeom>
          <a:solidFill>
            <a:srgbClr val="FF99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1600"/>
              <a:t>вероятностный анализ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 Box 4"/>
          <p:cNvSpPr txBox="1">
            <a:spLocks noChangeArrowheads="1"/>
          </p:cNvSpPr>
          <p:nvPr/>
        </p:nvSpPr>
        <p:spPr bwMode="auto">
          <a:xfrm>
            <a:off x="395288" y="333375"/>
            <a:ext cx="84645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Заключение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468313" y="1196975"/>
            <a:ext cx="8208962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80975" indent="-180975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en-US"/>
              <a:t>FLACS – </a:t>
            </a:r>
            <a:r>
              <a:rPr lang="ru-RU"/>
              <a:t>удобный инструмент для моделирования формирования взрывоопасного облака и расчета параметров взрыва.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/>
              <a:t>Постоянное развитие программного кода. 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/>
              <a:t>Большой набор экспериментальных данных для верификации и валидации.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/>
              <a:t>Хороший обмен информацией </a:t>
            </a:r>
            <a:r>
              <a:rPr lang="en-US"/>
              <a:t>(FLUG – </a:t>
            </a:r>
            <a:r>
              <a:rPr lang="ru-RU"/>
              <a:t>группа).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/>
              <a:t>Очень низкие параметры взрыва при относительно небольшой загромождённости расчетной области мелкими объектами. </a:t>
            </a:r>
            <a:r>
              <a:rPr lang="ru-RU" u="sng"/>
              <a:t>Действительно или нет</a:t>
            </a:r>
            <a:r>
              <a:rPr lang="ru-RU"/>
              <a:t>?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/>
              <a:t>Программа чувствительна к детализации геометрии и размеру ячеек расчетной сетки. Нет определенности в выборе необходимого размера ячеек. </a:t>
            </a:r>
            <a:r>
              <a:rPr lang="ru-RU" u="sng"/>
              <a:t>Каждый раз новое исследование, включая оценку влияния </a:t>
            </a:r>
            <a:r>
              <a:rPr lang="en-US" u="sng"/>
              <a:t>CFLC </a:t>
            </a:r>
            <a:r>
              <a:rPr lang="ru-RU" u="sng"/>
              <a:t>и</a:t>
            </a:r>
            <a:r>
              <a:rPr lang="en-US" u="sng"/>
              <a:t> CFLV</a:t>
            </a:r>
            <a:r>
              <a:rPr lang="ru-RU"/>
              <a:t>?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/>
              <a:t>Очень высокая цена. «Плохие» условия лицензирования.</a:t>
            </a:r>
          </a:p>
          <a:p>
            <a:pPr eaLnBrk="1" hangingPunct="1">
              <a:spcBef>
                <a:spcPct val="30000"/>
              </a:spcBef>
              <a:buFontTx/>
              <a:buChar char="•"/>
            </a:pPr>
            <a:r>
              <a:rPr lang="ru-RU"/>
              <a:t>В некоторых случаях целесообразно применение </a:t>
            </a:r>
            <a:r>
              <a:rPr lang="en-US"/>
              <a:t>FLACS</a:t>
            </a:r>
            <a:r>
              <a:rPr lang="ru-RU"/>
              <a:t> + </a:t>
            </a:r>
            <a:r>
              <a:rPr lang="en-US"/>
              <a:t>ARG</a:t>
            </a:r>
            <a:r>
              <a:rPr lang="ru-RU"/>
              <a:t> (или другой </a:t>
            </a:r>
            <a:r>
              <a:rPr lang="en-US"/>
              <a:t>CFD-</a:t>
            </a:r>
            <a:r>
              <a:rPr lang="ru-RU"/>
              <a:t>программы 3</a:t>
            </a:r>
            <a:r>
              <a:rPr lang="en-US"/>
              <a:t>D </a:t>
            </a:r>
            <a:r>
              <a:rPr lang="ru-RU"/>
              <a:t>моделирования). 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 Box 4"/>
          <p:cNvSpPr txBox="1">
            <a:spLocks noChangeArrowheads="1"/>
          </p:cNvSpPr>
          <p:nvPr/>
        </p:nvSpPr>
        <p:spPr bwMode="auto">
          <a:xfrm>
            <a:off x="3132138" y="3213100"/>
            <a:ext cx="2087562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sz="3200" b="1">
                <a:latin typeface="Times New Roman" pitchFamily="18" charset="0"/>
              </a:rPr>
              <a:t>Спасибо!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ксел">
  <a:themeElements>
    <a:clrScheme name="Пиксел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Пиксел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Пиксел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Пиксел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Пиксел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16155</TotalTime>
  <Words>1103</Words>
  <Application>Microsoft Office PowerPoint</Application>
  <PresentationFormat>Экран (4:3)</PresentationFormat>
  <Paragraphs>208</Paragraphs>
  <Slides>25</Slides>
  <Notes>0</Notes>
  <HiddenSlides>0</HiddenSlides>
  <MMClips>1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25</vt:i4>
      </vt:variant>
    </vt:vector>
  </HeadingPairs>
  <TitlesOfParts>
    <vt:vector size="34" baseType="lpstr">
      <vt:lpstr>Arial</vt:lpstr>
      <vt:lpstr>Wingdings</vt:lpstr>
      <vt:lpstr>Calibri</vt:lpstr>
      <vt:lpstr>Arial Black</vt:lpstr>
      <vt:lpstr>Times New Roman</vt:lpstr>
      <vt:lpstr>MT Extra</vt:lpstr>
      <vt:lpstr>Пиксел</vt:lpstr>
      <vt:lpstr>CorelDRAW 12.0 Graphic</vt:lpstr>
      <vt:lpstr>Microsoft Equation 3.0</vt:lpstr>
      <vt:lpstr>Опыт моделирования и оценка параметров взрывов газовых смесей с использованием компьютерных программ FLACS и AutoReaGas </vt:lpstr>
      <vt:lpstr>ЦНИИ им. акад. А.Н. Крылова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RUSSIA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Vitaly</dc:creator>
  <cp:lastModifiedBy>Андрей</cp:lastModifiedBy>
  <cp:revision>68</cp:revision>
  <dcterms:created xsi:type="dcterms:W3CDTF">2011-03-24T13:42:46Z</dcterms:created>
  <dcterms:modified xsi:type="dcterms:W3CDTF">2012-05-20T20:33:03Z</dcterms:modified>
</cp:coreProperties>
</file>