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handoutMasterIdLst>
    <p:handoutMasterId r:id="rId23"/>
  </p:handoutMasterIdLst>
  <p:sldIdLst>
    <p:sldId id="256" r:id="rId2"/>
    <p:sldId id="420" r:id="rId3"/>
    <p:sldId id="483" r:id="rId4"/>
    <p:sldId id="460" r:id="rId5"/>
    <p:sldId id="493" r:id="rId6"/>
    <p:sldId id="459" r:id="rId7"/>
    <p:sldId id="490" r:id="rId8"/>
    <p:sldId id="491" r:id="rId9"/>
    <p:sldId id="492" r:id="rId10"/>
    <p:sldId id="480" r:id="rId11"/>
    <p:sldId id="501" r:id="rId12"/>
    <p:sldId id="495" r:id="rId13"/>
    <p:sldId id="502" r:id="rId14"/>
    <p:sldId id="496" r:id="rId15"/>
    <p:sldId id="497" r:id="rId16"/>
    <p:sldId id="498" r:id="rId17"/>
    <p:sldId id="499" r:id="rId18"/>
    <p:sldId id="500" r:id="rId19"/>
    <p:sldId id="494" r:id="rId20"/>
    <p:sldId id="370" r:id="rId21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622" autoAdjust="0"/>
    <p:restoredTop sz="90206" autoAdjust="0"/>
  </p:normalViewPr>
  <p:slideViewPr>
    <p:cSldViewPr>
      <p:cViewPr varScale="1">
        <p:scale>
          <a:sx n="88" d="100"/>
          <a:sy n="88" d="100"/>
        </p:scale>
        <p:origin x="-104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47D89EF-6B5C-4D08-B6B0-D7A87EA38C2F}" type="doc">
      <dgm:prSet loTypeId="urn:diagrams.loki3.com/VaryingWidthList+Icon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57A7117-C17C-4728-94E0-F02F5E3B777A}">
      <dgm:prSet phldrT="[Текст]" custT="1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 vert="vert270"/>
        <a:lstStyle/>
        <a:p>
          <a:r>
            <a:rPr lang="ru-RU" sz="1000" b="1" dirty="0" smtClean="0"/>
            <a:t>Заказчик / проектировщик</a:t>
          </a:r>
          <a:endParaRPr lang="ru-RU" sz="1000" b="1" dirty="0"/>
        </a:p>
      </dgm:t>
    </dgm:pt>
    <dgm:pt modelId="{8C5A9E1D-A9D6-4937-B49A-159B1CA0F2A2}" type="parTrans" cxnId="{A88DCD7E-6903-44D2-9CE4-1ECD45A1BBE4}">
      <dgm:prSet/>
      <dgm:spPr/>
      <dgm:t>
        <a:bodyPr/>
        <a:lstStyle/>
        <a:p>
          <a:endParaRPr lang="ru-RU"/>
        </a:p>
      </dgm:t>
    </dgm:pt>
    <dgm:pt modelId="{90F462F7-0C1A-4B1F-9B2B-C3003F1BF05B}" type="sibTrans" cxnId="{A88DCD7E-6903-44D2-9CE4-1ECD45A1BBE4}">
      <dgm:prSet/>
      <dgm:spPr/>
      <dgm:t>
        <a:bodyPr/>
        <a:lstStyle/>
        <a:p>
          <a:endParaRPr lang="ru-RU"/>
        </a:p>
      </dgm:t>
    </dgm:pt>
    <dgm:pt modelId="{D86432BA-543E-4F09-8DAD-E4677CC33F19}">
      <dgm:prSet phldrT="[Текст]" custT="1">
        <dgm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dgm:style>
      </dgm:prSet>
      <dgm:spPr/>
      <dgm:t>
        <a:bodyPr vert="vert270"/>
        <a:lstStyle/>
        <a:p>
          <a:r>
            <a:rPr lang="ru-RU" sz="1000" b="1" dirty="0" smtClean="0"/>
            <a:t>Разработчик</a:t>
          </a:r>
          <a:endParaRPr lang="ru-RU" sz="1000" b="1" dirty="0"/>
        </a:p>
      </dgm:t>
    </dgm:pt>
    <dgm:pt modelId="{DD4C7489-23C6-4831-846F-DB811AC18AD6}" type="parTrans" cxnId="{A46CE0E0-F028-4519-B68B-AE60FBE64D80}">
      <dgm:prSet/>
      <dgm:spPr/>
      <dgm:t>
        <a:bodyPr/>
        <a:lstStyle/>
        <a:p>
          <a:endParaRPr lang="ru-RU"/>
        </a:p>
      </dgm:t>
    </dgm:pt>
    <dgm:pt modelId="{AC2569E1-5350-43B4-B73D-731160AB3D24}" type="sibTrans" cxnId="{A46CE0E0-F028-4519-B68B-AE60FBE64D80}">
      <dgm:prSet/>
      <dgm:spPr/>
      <dgm:t>
        <a:bodyPr/>
        <a:lstStyle/>
        <a:p>
          <a:endParaRPr lang="ru-RU"/>
        </a:p>
      </dgm:t>
    </dgm:pt>
    <dgm:pt modelId="{1C8418F3-C54A-4F75-A5C5-FC6C28EAF144}">
      <dgm:prSet phldrT="[Текст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 vert="vert270"/>
        <a:lstStyle/>
        <a:p>
          <a:r>
            <a:rPr lang="ru-RU" sz="1000" b="1" dirty="0" smtClean="0"/>
            <a:t>Эксперт</a:t>
          </a:r>
          <a:endParaRPr lang="ru-RU" sz="1000" b="1" dirty="0"/>
        </a:p>
      </dgm:t>
    </dgm:pt>
    <dgm:pt modelId="{F4719F22-2709-41A9-888F-6E70C2DC41C6}" type="parTrans" cxnId="{10B8DE98-F48E-4B35-B2E8-D7E968BAA53E}">
      <dgm:prSet/>
      <dgm:spPr/>
      <dgm:t>
        <a:bodyPr/>
        <a:lstStyle/>
        <a:p>
          <a:endParaRPr lang="ru-RU"/>
        </a:p>
      </dgm:t>
    </dgm:pt>
    <dgm:pt modelId="{C300323C-305F-4A4C-B9C8-ACE88F6D7339}" type="sibTrans" cxnId="{10B8DE98-F48E-4B35-B2E8-D7E968BAA53E}">
      <dgm:prSet/>
      <dgm:spPr/>
      <dgm:t>
        <a:bodyPr/>
        <a:lstStyle/>
        <a:p>
          <a:endParaRPr lang="ru-RU"/>
        </a:p>
      </dgm:t>
    </dgm:pt>
    <dgm:pt modelId="{234102D1-6F6B-4D66-8D1F-F5AA3124BF39}">
      <dgm:prSet phldrT="[Текст]" custT="1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 vert="vert270"/>
        <a:lstStyle/>
        <a:p>
          <a:r>
            <a:rPr lang="ru-RU" sz="1000" b="1" dirty="0" smtClean="0"/>
            <a:t>РТН</a:t>
          </a:r>
          <a:endParaRPr lang="ru-RU" sz="1000" b="1" dirty="0"/>
        </a:p>
      </dgm:t>
    </dgm:pt>
    <dgm:pt modelId="{7B4BBBFC-5229-43D4-AD3F-6210313EDD87}" type="parTrans" cxnId="{920A3D0E-8B1C-4597-9A07-081C36720831}">
      <dgm:prSet/>
      <dgm:spPr/>
      <dgm:t>
        <a:bodyPr/>
        <a:lstStyle/>
        <a:p>
          <a:endParaRPr lang="ru-RU"/>
        </a:p>
      </dgm:t>
    </dgm:pt>
    <dgm:pt modelId="{52E852D0-35B2-4762-8B4E-60ED22F0B8CF}" type="sibTrans" cxnId="{920A3D0E-8B1C-4597-9A07-081C36720831}">
      <dgm:prSet/>
      <dgm:spPr/>
      <dgm:t>
        <a:bodyPr/>
        <a:lstStyle/>
        <a:p>
          <a:endParaRPr lang="ru-RU"/>
        </a:p>
      </dgm:t>
    </dgm:pt>
    <dgm:pt modelId="{5ACF12C9-795A-41AE-9460-1E2EE724EE7C}" type="pres">
      <dgm:prSet presAssocID="{047D89EF-6B5C-4D08-B6B0-D7A87EA38C2F}" presName="Name0" presStyleCnt="0">
        <dgm:presLayoutVars>
          <dgm:resizeHandles/>
        </dgm:presLayoutVars>
      </dgm:prSet>
      <dgm:spPr/>
      <dgm:t>
        <a:bodyPr/>
        <a:lstStyle/>
        <a:p>
          <a:endParaRPr lang="ru-RU"/>
        </a:p>
      </dgm:t>
    </dgm:pt>
    <dgm:pt modelId="{EF4CDE77-DB4F-4780-9D74-A0383FB558F0}" type="pres">
      <dgm:prSet presAssocID="{B57A7117-C17C-4728-94E0-F02F5E3B777A}" presName="text" presStyleLbl="node1" presStyleIdx="0" presStyleCnt="4" custScaleX="1091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8C92626-76AA-4522-931C-F54FB43CF11D}" type="pres">
      <dgm:prSet presAssocID="{90F462F7-0C1A-4B1F-9B2B-C3003F1BF05B}" presName="space" presStyleCnt="0"/>
      <dgm:spPr/>
    </dgm:pt>
    <dgm:pt modelId="{4C2216D6-4157-4198-A75D-F15EBC11EC97}" type="pres">
      <dgm:prSet presAssocID="{D86432BA-543E-4F09-8DAD-E4677CC33F19}" presName="text" presStyleLbl="node1" presStyleIdx="1" presStyleCnt="4" custScaleX="109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F0A00-6E6A-4813-92E6-3E1301C45DD6}" type="pres">
      <dgm:prSet presAssocID="{AC2569E1-5350-43B4-B73D-731160AB3D24}" presName="space" presStyleCnt="0"/>
      <dgm:spPr/>
    </dgm:pt>
    <dgm:pt modelId="{4990FA61-865F-4D1C-8AE3-529C8E7108BB}" type="pres">
      <dgm:prSet presAssocID="{1C8418F3-C54A-4F75-A5C5-FC6C28EAF144}" presName="text" presStyleLbl="node1" presStyleIdx="2" presStyleCnt="4" custScaleX="110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80E9EF-77B9-4336-A9AF-40B6ADD190E4}" type="pres">
      <dgm:prSet presAssocID="{C300323C-305F-4A4C-B9C8-ACE88F6D7339}" presName="space" presStyleCnt="0"/>
      <dgm:spPr/>
    </dgm:pt>
    <dgm:pt modelId="{56999BC2-9FF7-4EC2-92C6-B746398A7DBF}" type="pres">
      <dgm:prSet presAssocID="{234102D1-6F6B-4D66-8D1F-F5AA3124BF39}" presName="text" presStyleLbl="node1" presStyleIdx="3" presStyleCnt="4" custScaleX="1100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20A3D0E-8B1C-4597-9A07-081C36720831}" srcId="{047D89EF-6B5C-4D08-B6B0-D7A87EA38C2F}" destId="{234102D1-6F6B-4D66-8D1F-F5AA3124BF39}" srcOrd="3" destOrd="0" parTransId="{7B4BBBFC-5229-43D4-AD3F-6210313EDD87}" sibTransId="{52E852D0-35B2-4762-8B4E-60ED22F0B8CF}"/>
    <dgm:cxn modelId="{A46CE0E0-F028-4519-B68B-AE60FBE64D80}" srcId="{047D89EF-6B5C-4D08-B6B0-D7A87EA38C2F}" destId="{D86432BA-543E-4F09-8DAD-E4677CC33F19}" srcOrd="1" destOrd="0" parTransId="{DD4C7489-23C6-4831-846F-DB811AC18AD6}" sibTransId="{AC2569E1-5350-43B4-B73D-731160AB3D24}"/>
    <dgm:cxn modelId="{5C1CB709-FF74-4E4F-BB75-36EC72D05D70}" type="presOf" srcId="{234102D1-6F6B-4D66-8D1F-F5AA3124BF39}" destId="{56999BC2-9FF7-4EC2-92C6-B746398A7DBF}" srcOrd="0" destOrd="0" presId="urn:diagrams.loki3.com/VaryingWidthList+Icon"/>
    <dgm:cxn modelId="{A88DCD7E-6903-44D2-9CE4-1ECD45A1BBE4}" srcId="{047D89EF-6B5C-4D08-B6B0-D7A87EA38C2F}" destId="{B57A7117-C17C-4728-94E0-F02F5E3B777A}" srcOrd="0" destOrd="0" parTransId="{8C5A9E1D-A9D6-4937-B49A-159B1CA0F2A2}" sibTransId="{90F462F7-0C1A-4B1F-9B2B-C3003F1BF05B}"/>
    <dgm:cxn modelId="{FABF95CE-F77E-4348-9B8B-D57BC548568A}" type="presOf" srcId="{D86432BA-543E-4F09-8DAD-E4677CC33F19}" destId="{4C2216D6-4157-4198-A75D-F15EBC11EC97}" srcOrd="0" destOrd="0" presId="urn:diagrams.loki3.com/VaryingWidthList+Icon"/>
    <dgm:cxn modelId="{A466AFA4-8D44-4FCA-A4D1-4EEE3DBB2514}" type="presOf" srcId="{B57A7117-C17C-4728-94E0-F02F5E3B777A}" destId="{EF4CDE77-DB4F-4780-9D74-A0383FB558F0}" srcOrd="0" destOrd="0" presId="urn:diagrams.loki3.com/VaryingWidthList+Icon"/>
    <dgm:cxn modelId="{09E19283-F262-4585-B2C3-1AFDB5FE993B}" type="presOf" srcId="{047D89EF-6B5C-4D08-B6B0-D7A87EA38C2F}" destId="{5ACF12C9-795A-41AE-9460-1E2EE724EE7C}" srcOrd="0" destOrd="0" presId="urn:diagrams.loki3.com/VaryingWidthList+Icon"/>
    <dgm:cxn modelId="{001E3723-37C2-44F7-A661-4B062277FEBF}" type="presOf" srcId="{1C8418F3-C54A-4F75-A5C5-FC6C28EAF144}" destId="{4990FA61-865F-4D1C-8AE3-529C8E7108BB}" srcOrd="0" destOrd="0" presId="urn:diagrams.loki3.com/VaryingWidthList+Icon"/>
    <dgm:cxn modelId="{10B8DE98-F48E-4B35-B2E8-D7E968BAA53E}" srcId="{047D89EF-6B5C-4D08-B6B0-D7A87EA38C2F}" destId="{1C8418F3-C54A-4F75-A5C5-FC6C28EAF144}" srcOrd="2" destOrd="0" parTransId="{F4719F22-2709-41A9-888F-6E70C2DC41C6}" sibTransId="{C300323C-305F-4A4C-B9C8-ACE88F6D7339}"/>
    <dgm:cxn modelId="{979533D1-ACEA-482D-9528-22698DC90005}" type="presParOf" srcId="{5ACF12C9-795A-41AE-9460-1E2EE724EE7C}" destId="{EF4CDE77-DB4F-4780-9D74-A0383FB558F0}" srcOrd="0" destOrd="0" presId="urn:diagrams.loki3.com/VaryingWidthList+Icon"/>
    <dgm:cxn modelId="{05F3C3B0-FD78-4BF6-909D-A0081CEB5732}" type="presParOf" srcId="{5ACF12C9-795A-41AE-9460-1E2EE724EE7C}" destId="{C8C92626-76AA-4522-931C-F54FB43CF11D}" srcOrd="1" destOrd="0" presId="urn:diagrams.loki3.com/VaryingWidthList+Icon"/>
    <dgm:cxn modelId="{F1DA4D7E-58A0-4E71-A613-FB1554E1EA54}" type="presParOf" srcId="{5ACF12C9-795A-41AE-9460-1E2EE724EE7C}" destId="{4C2216D6-4157-4198-A75D-F15EBC11EC97}" srcOrd="2" destOrd="0" presId="urn:diagrams.loki3.com/VaryingWidthList+Icon"/>
    <dgm:cxn modelId="{A4275CD2-9668-4E60-B665-876E9BF5DD4F}" type="presParOf" srcId="{5ACF12C9-795A-41AE-9460-1E2EE724EE7C}" destId="{850F0A00-6E6A-4813-92E6-3E1301C45DD6}" srcOrd="3" destOrd="0" presId="urn:diagrams.loki3.com/VaryingWidthList+Icon"/>
    <dgm:cxn modelId="{0E34CFF3-F4F8-48C7-B924-C1E4C273361D}" type="presParOf" srcId="{5ACF12C9-795A-41AE-9460-1E2EE724EE7C}" destId="{4990FA61-865F-4D1C-8AE3-529C8E7108BB}" srcOrd="4" destOrd="0" presId="urn:diagrams.loki3.com/VaryingWidthList+Icon"/>
    <dgm:cxn modelId="{FD3D3F2F-D249-4A5A-9F7E-F75589D2C1A8}" type="presParOf" srcId="{5ACF12C9-795A-41AE-9460-1E2EE724EE7C}" destId="{0C80E9EF-77B9-4336-A9AF-40B6ADD190E4}" srcOrd="5" destOrd="0" presId="urn:diagrams.loki3.com/VaryingWidthList+Icon"/>
    <dgm:cxn modelId="{7BA873D5-38D4-4EAC-876E-7C81D7357A54}" type="presParOf" srcId="{5ACF12C9-795A-41AE-9460-1E2EE724EE7C}" destId="{56999BC2-9FF7-4EC2-92C6-B746398A7DBF}" srcOrd="6" destOrd="0" presId="urn:diagrams.loki3.com/VaryingWidthList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F7E210-FC32-4394-AEB3-478DBA3EB8C9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665656F-921C-4051-B3DE-32F9F081F8D0}">
      <dgm:prSet phldrT="[Текст]">
        <dgm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ТЗ</a:t>
          </a:r>
          <a:endParaRPr lang="ru-RU" dirty="0"/>
        </a:p>
      </dgm:t>
    </dgm:pt>
    <dgm:pt modelId="{03C2DFAF-E1F3-4F20-869B-12794FA41CD3}" type="parTrans" cxnId="{BADCF4DC-C790-4BBF-B463-E7773DE16993}">
      <dgm:prSet/>
      <dgm:spPr/>
      <dgm:t>
        <a:bodyPr/>
        <a:lstStyle/>
        <a:p>
          <a:endParaRPr lang="ru-RU"/>
        </a:p>
      </dgm:t>
    </dgm:pt>
    <dgm:pt modelId="{6A50B9CD-7A17-452B-BF96-FF1D85AD19C6}" type="sibTrans" cxnId="{BADCF4DC-C790-4BBF-B463-E7773DE16993}">
      <dgm:prSet/>
      <dgm:spPr/>
      <dgm:t>
        <a:bodyPr/>
        <a:lstStyle/>
        <a:p>
          <a:endParaRPr lang="ru-RU"/>
        </a:p>
      </dgm:t>
    </dgm:pt>
    <dgm:pt modelId="{A14C876A-7045-43EE-838D-C34B489BF1DE}">
      <dgm:prSet phldrT="[Текст]"/>
      <dgm:spPr/>
      <dgm:t>
        <a:bodyPr/>
        <a:lstStyle/>
        <a:p>
          <a:r>
            <a:rPr lang="ru-RU" b="1" dirty="0" smtClean="0"/>
            <a:t>Разработка и выдача ТЗ</a:t>
          </a:r>
          <a:endParaRPr lang="ru-RU" b="1" dirty="0"/>
        </a:p>
      </dgm:t>
    </dgm:pt>
    <dgm:pt modelId="{D5D6B3CF-D409-4A8E-8525-F502FB38E823}" type="parTrans" cxnId="{3BD38F11-94F6-444F-83B8-74712154F791}">
      <dgm:prSet/>
      <dgm:spPr/>
      <dgm:t>
        <a:bodyPr/>
        <a:lstStyle/>
        <a:p>
          <a:endParaRPr lang="ru-RU"/>
        </a:p>
      </dgm:t>
    </dgm:pt>
    <dgm:pt modelId="{6FF726BF-830C-4A11-8C8C-BBE22E4B435A}" type="sibTrans" cxnId="{3BD38F11-94F6-444F-83B8-74712154F791}">
      <dgm:prSet/>
      <dgm:spPr/>
      <dgm:t>
        <a:bodyPr/>
        <a:lstStyle/>
        <a:p>
          <a:endParaRPr lang="ru-RU"/>
        </a:p>
      </dgm:t>
    </dgm:pt>
    <dgm:pt modelId="{8F8DE266-F5A4-4826-9F3F-A35575BF023A}">
      <dgm:prSet phldrT="[Текст]"/>
      <dgm:spPr/>
      <dgm:t>
        <a:bodyPr/>
        <a:lstStyle/>
        <a:p>
          <a:r>
            <a:rPr lang="ru-RU" dirty="0" smtClean="0"/>
            <a:t>Разработка ОБ</a:t>
          </a:r>
          <a:endParaRPr lang="ru-RU" dirty="0"/>
        </a:p>
      </dgm:t>
    </dgm:pt>
    <dgm:pt modelId="{64298BBC-E4D6-4748-9F50-7333E0367058}" type="parTrans" cxnId="{37C69198-7951-4803-8F9E-8E3BC524D2FC}">
      <dgm:prSet/>
      <dgm:spPr/>
      <dgm:t>
        <a:bodyPr/>
        <a:lstStyle/>
        <a:p>
          <a:endParaRPr lang="ru-RU"/>
        </a:p>
      </dgm:t>
    </dgm:pt>
    <dgm:pt modelId="{9992DCCF-6C12-476B-890A-6094E9E756B3}" type="sibTrans" cxnId="{37C69198-7951-4803-8F9E-8E3BC524D2FC}">
      <dgm:prSet/>
      <dgm:spPr/>
      <dgm:t>
        <a:bodyPr/>
        <a:lstStyle/>
        <a:p>
          <a:endParaRPr lang="ru-RU"/>
        </a:p>
      </dgm:t>
    </dgm:pt>
    <dgm:pt modelId="{A3D9515F-139B-436D-929A-C22AE90343C4}">
      <dgm:prSet phldrT="[Текст]"/>
      <dgm:spPr/>
      <dgm:t>
        <a:bodyPr/>
        <a:lstStyle/>
        <a:p>
          <a:r>
            <a:rPr lang="ru-RU" b="1" dirty="0" smtClean="0"/>
            <a:t>Разработка и согласование ОБ с Заказчиком</a:t>
          </a:r>
          <a:endParaRPr lang="ru-RU" b="1" dirty="0"/>
        </a:p>
      </dgm:t>
    </dgm:pt>
    <dgm:pt modelId="{2C5EAEE2-028F-46A8-9ACB-6F5BEF7AB200}" type="parTrans" cxnId="{01CEC47A-D16D-47F9-AFC8-DC0C412B14C5}">
      <dgm:prSet/>
      <dgm:spPr/>
      <dgm:t>
        <a:bodyPr/>
        <a:lstStyle/>
        <a:p>
          <a:endParaRPr lang="ru-RU"/>
        </a:p>
      </dgm:t>
    </dgm:pt>
    <dgm:pt modelId="{1021E906-430C-4D52-BCF4-56AAB9982768}" type="sibTrans" cxnId="{01CEC47A-D16D-47F9-AFC8-DC0C412B14C5}">
      <dgm:prSet/>
      <dgm:spPr/>
      <dgm:t>
        <a:bodyPr/>
        <a:lstStyle/>
        <a:p>
          <a:endParaRPr lang="ru-RU"/>
        </a:p>
      </dgm:t>
    </dgm:pt>
    <dgm:pt modelId="{C57E1C90-765E-43C1-956E-7D05253D3B4E}">
      <dgm:prSet phldrT="[Текст]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Экспертиза ОБ</a:t>
          </a:r>
          <a:endParaRPr lang="ru-RU" dirty="0"/>
        </a:p>
      </dgm:t>
    </dgm:pt>
    <dgm:pt modelId="{EEDE1FCF-4A8F-461E-88A4-8C78A5CA724E}" type="parTrans" cxnId="{5CC1739C-C0B2-48E0-8244-DC9AA199E565}">
      <dgm:prSet/>
      <dgm:spPr/>
      <dgm:t>
        <a:bodyPr/>
        <a:lstStyle/>
        <a:p>
          <a:endParaRPr lang="ru-RU"/>
        </a:p>
      </dgm:t>
    </dgm:pt>
    <dgm:pt modelId="{7C908B51-3963-4228-AC7B-ECE801A594BE}" type="sibTrans" cxnId="{5CC1739C-C0B2-48E0-8244-DC9AA199E565}">
      <dgm:prSet/>
      <dgm:spPr/>
      <dgm:t>
        <a:bodyPr/>
        <a:lstStyle/>
        <a:p>
          <a:endParaRPr lang="ru-RU"/>
        </a:p>
      </dgm:t>
    </dgm:pt>
    <dgm:pt modelId="{E66D6BEB-1C74-4119-8125-A65D4D138D18}">
      <dgm:prSet phldrT="[Текст]"/>
      <dgm:spPr/>
      <dgm:t>
        <a:bodyPr/>
        <a:lstStyle/>
        <a:p>
          <a:r>
            <a:rPr lang="ru-RU" b="1" dirty="0" smtClean="0"/>
            <a:t>Экспертиза ОБ и выдача заключения.</a:t>
          </a:r>
          <a:endParaRPr lang="ru-RU" b="1" dirty="0"/>
        </a:p>
      </dgm:t>
    </dgm:pt>
    <dgm:pt modelId="{A160D69C-B765-4B71-B03C-485E12EB7F2B}" type="parTrans" cxnId="{1B3FC616-124C-496B-B9B9-382042F7CA27}">
      <dgm:prSet/>
      <dgm:spPr/>
      <dgm:t>
        <a:bodyPr/>
        <a:lstStyle/>
        <a:p>
          <a:endParaRPr lang="ru-RU"/>
        </a:p>
      </dgm:t>
    </dgm:pt>
    <dgm:pt modelId="{C8774607-B16C-41CE-B799-15DD4281C6EA}" type="sibTrans" cxnId="{1B3FC616-124C-496B-B9B9-382042F7CA27}">
      <dgm:prSet/>
      <dgm:spPr/>
      <dgm:t>
        <a:bodyPr/>
        <a:lstStyle/>
        <a:p>
          <a:endParaRPr lang="ru-RU"/>
        </a:p>
      </dgm:t>
    </dgm:pt>
    <dgm:pt modelId="{1C8AE4C4-4C43-4A3A-B28B-523FC4001B28}">
      <dgm:prSet phldrT="[Текст]">
        <dgm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ru-RU" dirty="0" smtClean="0"/>
            <a:t>Регистрация заключения</a:t>
          </a:r>
          <a:endParaRPr lang="ru-RU" dirty="0"/>
        </a:p>
      </dgm:t>
    </dgm:pt>
    <dgm:pt modelId="{33BC8E09-139B-4B0F-B877-3C934743E15A}" type="parTrans" cxnId="{4E6B093C-B845-4F4E-A901-EE91F12DD7ED}">
      <dgm:prSet/>
      <dgm:spPr/>
      <dgm:t>
        <a:bodyPr/>
        <a:lstStyle/>
        <a:p>
          <a:endParaRPr lang="ru-RU"/>
        </a:p>
      </dgm:t>
    </dgm:pt>
    <dgm:pt modelId="{C40F6B24-EBC2-46B1-9FD2-9839FB17D8A7}" type="sibTrans" cxnId="{4E6B093C-B845-4F4E-A901-EE91F12DD7ED}">
      <dgm:prSet/>
      <dgm:spPr/>
      <dgm:t>
        <a:bodyPr/>
        <a:lstStyle/>
        <a:p>
          <a:endParaRPr lang="ru-RU"/>
        </a:p>
      </dgm:t>
    </dgm:pt>
    <dgm:pt modelId="{99AE4FBF-40EE-4977-95AD-219292737F36}" type="pres">
      <dgm:prSet presAssocID="{0BF7E210-FC32-4394-AEB3-478DBA3EB8C9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92C72EDD-F561-4C15-9708-D882650A3826}" type="pres">
      <dgm:prSet presAssocID="{7665656F-921C-4051-B3DE-32F9F081F8D0}" presName="composite" presStyleCnt="0"/>
      <dgm:spPr/>
    </dgm:pt>
    <dgm:pt modelId="{B9A1B59A-BF93-4FFA-BF6E-355D7F361969}" type="pres">
      <dgm:prSet presAssocID="{7665656F-921C-4051-B3DE-32F9F081F8D0}" presName="bentUpArrow1" presStyleLbl="alignImgPlace1" presStyleIdx="0" presStyleCnt="3" custScaleX="125573" custScaleY="118714" custLinFactNeighborX="14008" custLinFactNeighborY="34017"/>
      <dgm:spPr/>
    </dgm:pt>
    <dgm:pt modelId="{16737717-96DC-44AB-AB0D-434C436BF81C}" type="pres">
      <dgm:prSet presAssocID="{7665656F-921C-4051-B3DE-32F9F081F8D0}" presName="ParentText" presStyleLbl="node1" presStyleIdx="0" presStyleCnt="4" custLinFactNeighborX="8858" custLinFactNeighborY="867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F20B4C-F548-42B7-9192-CBF22674C7CF}" type="pres">
      <dgm:prSet presAssocID="{7665656F-921C-4051-B3DE-32F9F081F8D0}" presName="ChildText" presStyleLbl="revTx" presStyleIdx="0" presStyleCnt="3" custLinFactNeighborX="14941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56B418-79E5-459C-8670-D34343385980}" type="pres">
      <dgm:prSet presAssocID="{6A50B9CD-7A17-452B-BF96-FF1D85AD19C6}" presName="sibTrans" presStyleCnt="0"/>
      <dgm:spPr/>
    </dgm:pt>
    <dgm:pt modelId="{6CD343DA-861B-411F-9C9D-804729AC1624}" type="pres">
      <dgm:prSet presAssocID="{8F8DE266-F5A4-4826-9F3F-A35575BF023A}" presName="composite" presStyleCnt="0"/>
      <dgm:spPr/>
    </dgm:pt>
    <dgm:pt modelId="{468D311F-9F0C-4C60-97AF-4ACA0F497A20}" type="pres">
      <dgm:prSet presAssocID="{8F8DE266-F5A4-4826-9F3F-A35575BF023A}" presName="bentUpArrow1" presStyleLbl="alignImgPlace1" presStyleIdx="1" presStyleCnt="3" custScaleX="128191" custScaleY="130652" custLinFactNeighborX="19080" custLinFactNeighborY="24257"/>
      <dgm:spPr/>
    </dgm:pt>
    <dgm:pt modelId="{EBF3B709-7E7C-4320-AF6C-292142C6D117}" type="pres">
      <dgm:prSet presAssocID="{8F8DE266-F5A4-4826-9F3F-A35575BF023A}" presName="ParentText" presStyleLbl="node1" presStyleIdx="1" presStyleCnt="4" custLinFactNeighborX="14456" custLinFactNeighborY="1526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326321-99A6-4D14-9BC1-C55B1E8CDCE1}" type="pres">
      <dgm:prSet presAssocID="{8F8DE266-F5A4-4826-9F3F-A35575BF023A}" presName="ChildText" presStyleLbl="revTx" presStyleIdx="1" presStyleCnt="3" custLinFactNeighborX="2613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54C2E4-C5AE-4488-82F9-8FE265ACBB12}" type="pres">
      <dgm:prSet presAssocID="{9992DCCF-6C12-476B-890A-6094E9E756B3}" presName="sibTrans" presStyleCnt="0"/>
      <dgm:spPr/>
    </dgm:pt>
    <dgm:pt modelId="{0A161C22-CF77-4B94-8A8C-BF101061641C}" type="pres">
      <dgm:prSet presAssocID="{C57E1C90-765E-43C1-956E-7D05253D3B4E}" presName="composite" presStyleCnt="0"/>
      <dgm:spPr/>
    </dgm:pt>
    <dgm:pt modelId="{64DEF72A-2E23-4FB0-90D5-88903AF7BA14}" type="pres">
      <dgm:prSet presAssocID="{C57E1C90-765E-43C1-956E-7D05253D3B4E}" presName="bentUpArrow1" presStyleLbl="alignImgPlace1" presStyleIdx="2" presStyleCnt="3" custScaleX="310098" custScaleY="177678" custLinFactX="-423" custLinFactNeighborX="-100000" custLinFactNeighborY="21799"/>
      <dgm:spPr>
        <a:prstGeom prst="bentUpArrow">
          <a:avLst/>
        </a:prstGeom>
      </dgm:spPr>
      <dgm:t>
        <a:bodyPr/>
        <a:lstStyle/>
        <a:p>
          <a:endParaRPr lang="ru-RU"/>
        </a:p>
      </dgm:t>
    </dgm:pt>
    <dgm:pt modelId="{D561690E-8660-42F9-AD64-8B42953DF55E}" type="pres">
      <dgm:prSet presAssocID="{C57E1C90-765E-43C1-956E-7D05253D3B4E}" presName="ParentText" presStyleLbl="node1" presStyleIdx="2" presStyleCnt="4" custLinFactNeighborX="-19768" custLinFactNeighborY="18089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38C26F-41E9-499A-9DBB-FD3D470C2D4D}" type="pres">
      <dgm:prSet presAssocID="{C57E1C90-765E-43C1-956E-7D05253D3B4E}" presName="ChildText" presStyleLbl="revTx" presStyleIdx="2" presStyleCnt="3" custLinFactNeighborX="-2199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406725-FB49-4D35-887C-ADAEB94CFC7C}" type="pres">
      <dgm:prSet presAssocID="{7C908B51-3963-4228-AC7B-ECE801A594BE}" presName="sibTrans" presStyleCnt="0"/>
      <dgm:spPr/>
    </dgm:pt>
    <dgm:pt modelId="{F9F1ED2B-60A1-448E-91F1-06899CF3B285}" type="pres">
      <dgm:prSet presAssocID="{1C8AE4C4-4C43-4A3A-B28B-523FC4001B28}" presName="composite" presStyleCnt="0"/>
      <dgm:spPr/>
    </dgm:pt>
    <dgm:pt modelId="{0401084D-4B04-4BBE-8B5F-7AA6021F1F90}" type="pres">
      <dgm:prSet presAssocID="{1C8AE4C4-4C43-4A3A-B28B-523FC4001B28}" presName="ParentText" presStyleLbl="node1" presStyleIdx="3" presStyleCnt="4" custLinFactNeighborX="60502" custLinFactNeighborY="-2497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CC1739C-C0B2-48E0-8244-DC9AA199E565}" srcId="{0BF7E210-FC32-4394-AEB3-478DBA3EB8C9}" destId="{C57E1C90-765E-43C1-956E-7D05253D3B4E}" srcOrd="2" destOrd="0" parTransId="{EEDE1FCF-4A8F-461E-88A4-8C78A5CA724E}" sibTransId="{7C908B51-3963-4228-AC7B-ECE801A594BE}"/>
    <dgm:cxn modelId="{847A9184-5D3C-4A44-9D0C-79F99F662E17}" type="presOf" srcId="{8F8DE266-F5A4-4826-9F3F-A35575BF023A}" destId="{EBF3B709-7E7C-4320-AF6C-292142C6D117}" srcOrd="0" destOrd="0" presId="urn:microsoft.com/office/officeart/2005/8/layout/StepDownProcess"/>
    <dgm:cxn modelId="{1B3FC616-124C-496B-B9B9-382042F7CA27}" srcId="{C57E1C90-765E-43C1-956E-7D05253D3B4E}" destId="{E66D6BEB-1C74-4119-8125-A65D4D138D18}" srcOrd="0" destOrd="0" parTransId="{A160D69C-B765-4B71-B03C-485E12EB7F2B}" sibTransId="{C8774607-B16C-41CE-B799-15DD4281C6EA}"/>
    <dgm:cxn modelId="{F49C5533-473A-4BDE-ABA6-E40D5E3906A3}" type="presOf" srcId="{A3D9515F-139B-436D-929A-C22AE90343C4}" destId="{BF326321-99A6-4D14-9BC1-C55B1E8CDCE1}" srcOrd="0" destOrd="0" presId="urn:microsoft.com/office/officeart/2005/8/layout/StepDownProcess"/>
    <dgm:cxn modelId="{3BD38F11-94F6-444F-83B8-74712154F791}" srcId="{7665656F-921C-4051-B3DE-32F9F081F8D0}" destId="{A14C876A-7045-43EE-838D-C34B489BF1DE}" srcOrd="0" destOrd="0" parTransId="{D5D6B3CF-D409-4A8E-8525-F502FB38E823}" sibTransId="{6FF726BF-830C-4A11-8C8C-BBE22E4B435A}"/>
    <dgm:cxn modelId="{4E6B093C-B845-4F4E-A901-EE91F12DD7ED}" srcId="{0BF7E210-FC32-4394-AEB3-478DBA3EB8C9}" destId="{1C8AE4C4-4C43-4A3A-B28B-523FC4001B28}" srcOrd="3" destOrd="0" parTransId="{33BC8E09-139B-4B0F-B877-3C934743E15A}" sibTransId="{C40F6B24-EBC2-46B1-9FD2-9839FB17D8A7}"/>
    <dgm:cxn modelId="{89D93CEE-0FD9-4F8B-9566-D5D2D5ADB576}" type="presOf" srcId="{7665656F-921C-4051-B3DE-32F9F081F8D0}" destId="{16737717-96DC-44AB-AB0D-434C436BF81C}" srcOrd="0" destOrd="0" presId="urn:microsoft.com/office/officeart/2005/8/layout/StepDownProcess"/>
    <dgm:cxn modelId="{AA5BC800-3009-47F8-A6C4-508A5C746E76}" type="presOf" srcId="{C57E1C90-765E-43C1-956E-7D05253D3B4E}" destId="{D561690E-8660-42F9-AD64-8B42953DF55E}" srcOrd="0" destOrd="0" presId="urn:microsoft.com/office/officeart/2005/8/layout/StepDownProcess"/>
    <dgm:cxn modelId="{BADCF4DC-C790-4BBF-B463-E7773DE16993}" srcId="{0BF7E210-FC32-4394-AEB3-478DBA3EB8C9}" destId="{7665656F-921C-4051-B3DE-32F9F081F8D0}" srcOrd="0" destOrd="0" parTransId="{03C2DFAF-E1F3-4F20-869B-12794FA41CD3}" sibTransId="{6A50B9CD-7A17-452B-BF96-FF1D85AD19C6}"/>
    <dgm:cxn modelId="{111BB622-9F1B-4576-84CE-5233B699BFFE}" type="presOf" srcId="{E66D6BEB-1C74-4119-8125-A65D4D138D18}" destId="{2538C26F-41E9-499A-9DBB-FD3D470C2D4D}" srcOrd="0" destOrd="0" presId="urn:microsoft.com/office/officeart/2005/8/layout/StepDownProcess"/>
    <dgm:cxn modelId="{01CEC47A-D16D-47F9-AFC8-DC0C412B14C5}" srcId="{8F8DE266-F5A4-4826-9F3F-A35575BF023A}" destId="{A3D9515F-139B-436D-929A-C22AE90343C4}" srcOrd="0" destOrd="0" parTransId="{2C5EAEE2-028F-46A8-9ACB-6F5BEF7AB200}" sibTransId="{1021E906-430C-4D52-BCF4-56AAB9982768}"/>
    <dgm:cxn modelId="{E6BDC8B9-B4B7-4EA7-8009-8908855DE555}" type="presOf" srcId="{A14C876A-7045-43EE-838D-C34B489BF1DE}" destId="{4EF20B4C-F548-42B7-9192-CBF22674C7CF}" srcOrd="0" destOrd="0" presId="urn:microsoft.com/office/officeart/2005/8/layout/StepDownProcess"/>
    <dgm:cxn modelId="{FDC0470F-3EBE-42D5-B860-03EF9B636701}" type="presOf" srcId="{1C8AE4C4-4C43-4A3A-B28B-523FC4001B28}" destId="{0401084D-4B04-4BBE-8B5F-7AA6021F1F90}" srcOrd="0" destOrd="0" presId="urn:microsoft.com/office/officeart/2005/8/layout/StepDownProcess"/>
    <dgm:cxn modelId="{72493623-F97C-4F75-9934-5CD48AD59939}" type="presOf" srcId="{0BF7E210-FC32-4394-AEB3-478DBA3EB8C9}" destId="{99AE4FBF-40EE-4977-95AD-219292737F36}" srcOrd="0" destOrd="0" presId="urn:microsoft.com/office/officeart/2005/8/layout/StepDownProcess"/>
    <dgm:cxn modelId="{37C69198-7951-4803-8F9E-8E3BC524D2FC}" srcId="{0BF7E210-FC32-4394-AEB3-478DBA3EB8C9}" destId="{8F8DE266-F5A4-4826-9F3F-A35575BF023A}" srcOrd="1" destOrd="0" parTransId="{64298BBC-E4D6-4748-9F50-7333E0367058}" sibTransId="{9992DCCF-6C12-476B-890A-6094E9E756B3}"/>
    <dgm:cxn modelId="{5F9C9404-9873-4CE4-93AE-C201F4A5EB8E}" type="presParOf" srcId="{99AE4FBF-40EE-4977-95AD-219292737F36}" destId="{92C72EDD-F561-4C15-9708-D882650A3826}" srcOrd="0" destOrd="0" presId="urn:microsoft.com/office/officeart/2005/8/layout/StepDownProcess"/>
    <dgm:cxn modelId="{CED5A647-2DCD-4181-A573-5C869CF9E514}" type="presParOf" srcId="{92C72EDD-F561-4C15-9708-D882650A3826}" destId="{B9A1B59A-BF93-4FFA-BF6E-355D7F361969}" srcOrd="0" destOrd="0" presId="urn:microsoft.com/office/officeart/2005/8/layout/StepDownProcess"/>
    <dgm:cxn modelId="{4BF73895-5099-43EF-96F0-FDFFE4A06699}" type="presParOf" srcId="{92C72EDD-F561-4C15-9708-D882650A3826}" destId="{16737717-96DC-44AB-AB0D-434C436BF81C}" srcOrd="1" destOrd="0" presId="urn:microsoft.com/office/officeart/2005/8/layout/StepDownProcess"/>
    <dgm:cxn modelId="{8007FEA6-E742-4302-BCBA-2B69DE9068A0}" type="presParOf" srcId="{92C72EDD-F561-4C15-9708-D882650A3826}" destId="{4EF20B4C-F548-42B7-9192-CBF22674C7CF}" srcOrd="2" destOrd="0" presId="urn:microsoft.com/office/officeart/2005/8/layout/StepDownProcess"/>
    <dgm:cxn modelId="{EA8B73D9-700E-4A91-B75D-6D33C955707F}" type="presParOf" srcId="{99AE4FBF-40EE-4977-95AD-219292737F36}" destId="{9B56B418-79E5-459C-8670-D34343385980}" srcOrd="1" destOrd="0" presId="urn:microsoft.com/office/officeart/2005/8/layout/StepDownProcess"/>
    <dgm:cxn modelId="{C0FC534E-BC2E-4430-8042-498C9D187F21}" type="presParOf" srcId="{99AE4FBF-40EE-4977-95AD-219292737F36}" destId="{6CD343DA-861B-411F-9C9D-804729AC1624}" srcOrd="2" destOrd="0" presId="urn:microsoft.com/office/officeart/2005/8/layout/StepDownProcess"/>
    <dgm:cxn modelId="{1FAA5B65-E60A-4C5D-BEF6-44A792D34C59}" type="presParOf" srcId="{6CD343DA-861B-411F-9C9D-804729AC1624}" destId="{468D311F-9F0C-4C60-97AF-4ACA0F497A20}" srcOrd="0" destOrd="0" presId="urn:microsoft.com/office/officeart/2005/8/layout/StepDownProcess"/>
    <dgm:cxn modelId="{015C98AC-5B12-4CB2-8213-20DA6F1532F5}" type="presParOf" srcId="{6CD343DA-861B-411F-9C9D-804729AC1624}" destId="{EBF3B709-7E7C-4320-AF6C-292142C6D117}" srcOrd="1" destOrd="0" presId="urn:microsoft.com/office/officeart/2005/8/layout/StepDownProcess"/>
    <dgm:cxn modelId="{7754724D-0E58-41D2-BCAC-65B727160389}" type="presParOf" srcId="{6CD343DA-861B-411F-9C9D-804729AC1624}" destId="{BF326321-99A6-4D14-9BC1-C55B1E8CDCE1}" srcOrd="2" destOrd="0" presId="urn:microsoft.com/office/officeart/2005/8/layout/StepDownProcess"/>
    <dgm:cxn modelId="{296B3AE3-2A97-47DA-B50D-86E5E00BA6C0}" type="presParOf" srcId="{99AE4FBF-40EE-4977-95AD-219292737F36}" destId="{C454C2E4-C5AE-4488-82F9-8FE265ACBB12}" srcOrd="3" destOrd="0" presId="urn:microsoft.com/office/officeart/2005/8/layout/StepDownProcess"/>
    <dgm:cxn modelId="{CD363833-6F39-493D-BE45-B73B2BF8CBC3}" type="presParOf" srcId="{99AE4FBF-40EE-4977-95AD-219292737F36}" destId="{0A161C22-CF77-4B94-8A8C-BF101061641C}" srcOrd="4" destOrd="0" presId="urn:microsoft.com/office/officeart/2005/8/layout/StepDownProcess"/>
    <dgm:cxn modelId="{E2BD3816-8E5A-4ED6-8327-0EC43AA9EEF3}" type="presParOf" srcId="{0A161C22-CF77-4B94-8A8C-BF101061641C}" destId="{64DEF72A-2E23-4FB0-90D5-88903AF7BA14}" srcOrd="0" destOrd="0" presId="urn:microsoft.com/office/officeart/2005/8/layout/StepDownProcess"/>
    <dgm:cxn modelId="{A9D9C1E6-098C-45E3-8A36-8C33B1F75523}" type="presParOf" srcId="{0A161C22-CF77-4B94-8A8C-BF101061641C}" destId="{D561690E-8660-42F9-AD64-8B42953DF55E}" srcOrd="1" destOrd="0" presId="urn:microsoft.com/office/officeart/2005/8/layout/StepDownProcess"/>
    <dgm:cxn modelId="{0AD949B3-2F84-4171-826E-01839B9A1663}" type="presParOf" srcId="{0A161C22-CF77-4B94-8A8C-BF101061641C}" destId="{2538C26F-41E9-499A-9DBB-FD3D470C2D4D}" srcOrd="2" destOrd="0" presId="urn:microsoft.com/office/officeart/2005/8/layout/StepDownProcess"/>
    <dgm:cxn modelId="{874C3C70-7C19-4A2E-AC1A-FCE3194CBE38}" type="presParOf" srcId="{99AE4FBF-40EE-4977-95AD-219292737F36}" destId="{D7406725-FB49-4D35-887C-ADAEB94CFC7C}" srcOrd="5" destOrd="0" presId="urn:microsoft.com/office/officeart/2005/8/layout/StepDownProcess"/>
    <dgm:cxn modelId="{8EC4F70A-1AB3-4F40-BB39-DD3AAB7DC7E2}" type="presParOf" srcId="{99AE4FBF-40EE-4977-95AD-219292737F36}" destId="{F9F1ED2B-60A1-448E-91F1-06899CF3B285}" srcOrd="6" destOrd="0" presId="urn:microsoft.com/office/officeart/2005/8/layout/StepDownProcess"/>
    <dgm:cxn modelId="{FC0D2C1D-B43F-44F2-A0A2-558166DBDFA7}" type="presParOf" srcId="{F9F1ED2B-60A1-448E-91F1-06899CF3B285}" destId="{0401084D-4B04-4BBE-8B5F-7AA6021F1F90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4CDE77-DB4F-4780-9D74-A0383FB558F0}">
      <dsp:nvSpPr>
        <dsp:cNvPr id="0" name=""/>
        <dsp:cNvSpPr/>
      </dsp:nvSpPr>
      <dsp:spPr>
        <a:xfrm>
          <a:off x="2667569" y="2847"/>
          <a:ext cx="785541" cy="1369382"/>
        </a:xfrm>
        <a:prstGeom prst="rect">
          <a:avLst/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vert270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Заказчик / проектировщик</a:t>
          </a:r>
          <a:endParaRPr lang="ru-RU" sz="1000" b="1" kern="1200" dirty="0"/>
        </a:p>
      </dsp:txBody>
      <dsp:txXfrm>
        <a:off x="2667569" y="2847"/>
        <a:ext cx="785541" cy="1369382"/>
      </dsp:txXfrm>
    </dsp:sp>
    <dsp:sp modelId="{4C2216D6-4157-4198-A75D-F15EBC11EC97}">
      <dsp:nvSpPr>
        <dsp:cNvPr id="0" name=""/>
        <dsp:cNvSpPr/>
      </dsp:nvSpPr>
      <dsp:spPr>
        <a:xfrm>
          <a:off x="2666190" y="1440698"/>
          <a:ext cx="788299" cy="1369382"/>
        </a:xfrm>
        <a:prstGeom prst="rect">
          <a:avLst/>
        </a:prstGeom>
        <a:solidFill>
          <a:schemeClr val="accent1"/>
        </a:solidFill>
        <a:ln w="25400" cap="flat" cmpd="sng" algn="ctr">
          <a:solidFill>
            <a:schemeClr val="accent1">
              <a:shade val="50000"/>
            </a:schemeClr>
          </a:solidFill>
          <a:prstDash val="solid"/>
        </a:ln>
        <a:effectLst/>
      </dsp:spPr>
      <dsp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dsp:style>
      <dsp:txBody>
        <a:bodyPr spcFirstLastPara="0" vert="vert270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Разработчик</a:t>
          </a:r>
          <a:endParaRPr lang="ru-RU" sz="1000" b="1" kern="1200" dirty="0"/>
        </a:p>
      </dsp:txBody>
      <dsp:txXfrm>
        <a:off x="2666190" y="1440698"/>
        <a:ext cx="788299" cy="1369382"/>
      </dsp:txXfrm>
    </dsp:sp>
    <dsp:sp modelId="{4990FA61-865F-4D1C-8AE3-529C8E7108BB}">
      <dsp:nvSpPr>
        <dsp:cNvPr id="0" name=""/>
        <dsp:cNvSpPr/>
      </dsp:nvSpPr>
      <dsp:spPr>
        <a:xfrm>
          <a:off x="2664296" y="2878550"/>
          <a:ext cx="792086" cy="1369382"/>
        </a:xfrm>
        <a:prstGeom prst="rect">
          <a:avLst/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vert270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Эксперт</a:t>
          </a:r>
          <a:endParaRPr lang="ru-RU" sz="1000" b="1" kern="1200" dirty="0"/>
        </a:p>
      </dsp:txBody>
      <dsp:txXfrm>
        <a:off x="2664296" y="2878550"/>
        <a:ext cx="792086" cy="1369382"/>
      </dsp:txXfrm>
    </dsp:sp>
    <dsp:sp modelId="{56999BC2-9FF7-4EC2-92C6-B746398A7DBF}">
      <dsp:nvSpPr>
        <dsp:cNvPr id="0" name=""/>
        <dsp:cNvSpPr/>
      </dsp:nvSpPr>
      <dsp:spPr>
        <a:xfrm>
          <a:off x="2664296" y="4316402"/>
          <a:ext cx="792086" cy="1369382"/>
        </a:xfrm>
        <a:prstGeom prst="rect">
          <a:avLst/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vert270" wrap="square" lIns="25400" tIns="25400" rIns="25400" bIns="2540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00" b="1" kern="1200" dirty="0" smtClean="0"/>
            <a:t>РТН</a:t>
          </a:r>
          <a:endParaRPr lang="ru-RU" sz="1000" b="1" kern="1200" dirty="0"/>
        </a:p>
      </dsp:txBody>
      <dsp:txXfrm>
        <a:off x="2664296" y="4316402"/>
        <a:ext cx="792086" cy="13693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A1B59A-BF93-4FFA-BF6E-355D7F361969}">
      <dsp:nvSpPr>
        <dsp:cNvPr id="0" name=""/>
        <dsp:cNvSpPr/>
      </dsp:nvSpPr>
      <dsp:spPr>
        <a:xfrm rot="5400000">
          <a:off x="771171" y="1298150"/>
          <a:ext cx="1155035" cy="1390942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737717-96DC-44AB-AB0D-434C436BF81C}">
      <dsp:nvSpPr>
        <dsp:cNvPr id="0" name=""/>
        <dsp:cNvSpPr/>
      </dsp:nvSpPr>
      <dsp:spPr>
        <a:xfrm>
          <a:off x="594357" y="129716"/>
          <a:ext cx="1637885" cy="1146466"/>
        </a:xfrm>
        <a:prstGeom prst="roundRect">
          <a:avLst>
            <a:gd name="adj" fmla="val 16670"/>
          </a:avLst>
        </a:prstGeom>
        <a:solidFill>
          <a:schemeClr val="accent3"/>
        </a:solidFill>
        <a:ln w="25400" cap="flat" cmpd="sng" algn="ctr">
          <a:solidFill>
            <a:schemeClr val="accent3">
              <a:shade val="50000"/>
            </a:schemeClr>
          </a:solidFill>
          <a:prstDash val="solid"/>
        </a:ln>
        <a:effectLst/>
      </dsp:spPr>
      <dsp:style>
        <a:lnRef idx="2">
          <a:schemeClr val="accent3">
            <a:shade val="50000"/>
          </a:schemeClr>
        </a:lnRef>
        <a:fillRef idx="1">
          <a:schemeClr val="accent3"/>
        </a:fillRef>
        <a:effectRef idx="0">
          <a:schemeClr val="accent3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ТЗ</a:t>
          </a:r>
          <a:endParaRPr lang="ru-RU" sz="1800" kern="1200" dirty="0"/>
        </a:p>
      </dsp:txBody>
      <dsp:txXfrm>
        <a:off x="650333" y="185692"/>
        <a:ext cx="1525933" cy="1034514"/>
      </dsp:txXfrm>
    </dsp:sp>
    <dsp:sp modelId="{4EF20B4C-F548-42B7-9192-CBF22674C7CF}">
      <dsp:nvSpPr>
        <dsp:cNvPr id="0" name=""/>
        <dsp:cNvSpPr/>
      </dsp:nvSpPr>
      <dsp:spPr>
        <a:xfrm>
          <a:off x="2265142" y="139613"/>
          <a:ext cx="1191241" cy="926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/>
            <a:t>Разработка и выдача ТЗ</a:t>
          </a:r>
          <a:endParaRPr lang="ru-RU" sz="1100" b="1" kern="1200" dirty="0"/>
        </a:p>
      </dsp:txBody>
      <dsp:txXfrm>
        <a:off x="2265142" y="139613"/>
        <a:ext cx="1191241" cy="926624"/>
      </dsp:txXfrm>
    </dsp:sp>
    <dsp:sp modelId="{468D311F-9F0C-4C60-97AF-4ACA0F497A20}">
      <dsp:nvSpPr>
        <dsp:cNvPr id="0" name=""/>
        <dsp:cNvSpPr/>
      </dsp:nvSpPr>
      <dsp:spPr>
        <a:xfrm rot="5400000">
          <a:off x="2127257" y="2567590"/>
          <a:ext cx="1271186" cy="1419941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F3B709-7E7C-4320-AF6C-292142C6D117}">
      <dsp:nvSpPr>
        <dsp:cNvPr id="0" name=""/>
        <dsp:cNvSpPr/>
      </dsp:nvSpPr>
      <dsp:spPr>
        <a:xfrm>
          <a:off x="2044027" y="1584179"/>
          <a:ext cx="1637885" cy="114646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Разработка ОБ</a:t>
          </a:r>
          <a:endParaRPr lang="ru-RU" sz="1800" kern="1200" dirty="0"/>
        </a:p>
      </dsp:txBody>
      <dsp:txXfrm>
        <a:off x="2100003" y="1640155"/>
        <a:ext cx="1525933" cy="1034514"/>
      </dsp:txXfrm>
    </dsp:sp>
    <dsp:sp modelId="{BF326321-99A6-4D14-9BC1-C55B1E8CDCE1}">
      <dsp:nvSpPr>
        <dsp:cNvPr id="0" name=""/>
        <dsp:cNvSpPr/>
      </dsp:nvSpPr>
      <dsp:spPr>
        <a:xfrm>
          <a:off x="3756506" y="1518513"/>
          <a:ext cx="1191241" cy="926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/>
            <a:t>Разработка и согласование ОБ с Заказчиком</a:t>
          </a:r>
          <a:endParaRPr lang="ru-RU" sz="1100" b="1" kern="1200" dirty="0"/>
        </a:p>
      </dsp:txBody>
      <dsp:txXfrm>
        <a:off x="3756506" y="1518513"/>
        <a:ext cx="1191241" cy="926624"/>
      </dsp:txXfrm>
    </dsp:sp>
    <dsp:sp modelId="{64DEF72A-2E23-4FB0-90D5-88903AF7BA14}">
      <dsp:nvSpPr>
        <dsp:cNvPr id="0" name=""/>
        <dsp:cNvSpPr/>
      </dsp:nvSpPr>
      <dsp:spPr>
        <a:xfrm rot="5400000">
          <a:off x="2905949" y="2973180"/>
          <a:ext cx="1728728" cy="3434881"/>
        </a:xfrm>
        <a:prstGeom prst="bentUpArrow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61690E-8660-42F9-AD64-8B42953DF55E}">
      <dsp:nvSpPr>
        <dsp:cNvPr id="0" name=""/>
        <dsp:cNvSpPr/>
      </dsp:nvSpPr>
      <dsp:spPr>
        <a:xfrm>
          <a:off x="3814646" y="3053531"/>
          <a:ext cx="1637885" cy="1146466"/>
        </a:xfrm>
        <a:prstGeom prst="roundRect">
          <a:avLst>
            <a:gd name="adj" fmla="val 16670"/>
          </a:avLst>
        </a:prstGeom>
        <a:solidFill>
          <a:schemeClr val="accent2"/>
        </a:solidFill>
        <a:ln w="25400" cap="flat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Экспертиза ОБ</a:t>
          </a:r>
          <a:endParaRPr lang="ru-RU" sz="1800" kern="1200" dirty="0"/>
        </a:p>
      </dsp:txBody>
      <dsp:txXfrm>
        <a:off x="3870622" y="3109507"/>
        <a:ext cx="1525933" cy="1034514"/>
      </dsp:txXfrm>
    </dsp:sp>
    <dsp:sp modelId="{2538C26F-41E9-499A-9DBB-FD3D470C2D4D}">
      <dsp:nvSpPr>
        <dsp:cNvPr id="0" name=""/>
        <dsp:cNvSpPr/>
      </dsp:nvSpPr>
      <dsp:spPr>
        <a:xfrm>
          <a:off x="5514307" y="2955488"/>
          <a:ext cx="1191241" cy="92662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100" b="1" kern="1200" dirty="0" smtClean="0"/>
            <a:t>Экспертиза ОБ и выдача заключения.</a:t>
          </a:r>
          <a:endParaRPr lang="ru-RU" sz="1100" b="1" kern="1200" dirty="0"/>
        </a:p>
      </dsp:txBody>
      <dsp:txXfrm>
        <a:off x="5514307" y="2955488"/>
        <a:ext cx="1191241" cy="926624"/>
      </dsp:txXfrm>
    </dsp:sp>
    <dsp:sp modelId="{0401084D-4B04-4BBE-8B5F-7AA6021F1F90}">
      <dsp:nvSpPr>
        <dsp:cNvPr id="0" name=""/>
        <dsp:cNvSpPr/>
      </dsp:nvSpPr>
      <dsp:spPr>
        <a:xfrm>
          <a:off x="5514169" y="4483266"/>
          <a:ext cx="1637885" cy="1146466"/>
        </a:xfrm>
        <a:prstGeom prst="roundRect">
          <a:avLst>
            <a:gd name="adj" fmla="val 16670"/>
          </a:avLst>
        </a:prstGeom>
        <a:solidFill>
          <a:schemeClr val="accent4"/>
        </a:solidFill>
        <a:ln w="25400" cap="flat" cmpd="sng" algn="ctr">
          <a:solidFill>
            <a:schemeClr val="accent4">
              <a:shade val="50000"/>
            </a:schemeClr>
          </a:solidFill>
          <a:prstDash val="solid"/>
        </a:ln>
        <a:effectLst/>
      </dsp:spPr>
      <dsp:style>
        <a:lnRef idx="2">
          <a:schemeClr val="accent4">
            <a:shade val="50000"/>
          </a:schemeClr>
        </a:lnRef>
        <a:fillRef idx="1">
          <a:schemeClr val="accent4"/>
        </a:fillRef>
        <a:effectRef idx="0">
          <a:schemeClr val="accent4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Регистрация заключения</a:t>
          </a:r>
          <a:endParaRPr lang="ru-RU" sz="1800" kern="1200" dirty="0"/>
        </a:p>
      </dsp:txBody>
      <dsp:txXfrm>
        <a:off x="5570145" y="4539242"/>
        <a:ext cx="1525933" cy="10345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diagrams.loki3.com/VaryingWidthList+Icon">
  <dgm:title val="Список переменной ширины"/>
  <dgm:desc val="Служит для акцентирования внимания на элементах различной ширины. Хорошо подходит для размещения большого количества текста уровня 1. Ширина каждой фигуры определяется независимо с учетом количества текста в ней."/>
  <dgm:catLst>
    <dgm:cat type="list" pri="4160"/>
    <dgm:cat type="officeonline" pri="5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text" val="20"/>
      <dgm:constr type="h" for="ch" forName="text" refType="h"/>
      <dgm:constr type="primFontSz" for="ch" forName="text" op="equ" val="65"/>
      <dgm:constr type="h" for="ch" forName="space" refType="h" fact="0.05"/>
    </dgm:constrLst>
    <dgm:forEach name="Name1" axis="ch" ptType="node">
      <dgm:layoutNode name="text" styleLbl="node1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tMarg" refType="primFontSz" fact="0.2"/>
          <dgm:constr type="bMarg" refType="primFontSz" fact="0.2"/>
          <dgm:constr type="lMarg" refType="primFontSz" fact="0.2"/>
          <dgm:constr type="rMarg" refType="primFontSz" fact="0.2"/>
        </dgm:constrLst>
        <dgm:ruleLst>
          <dgm:rule type="w" val="INF" fact="NaN" max="NaN"/>
          <dgm:rule type="primFontSz" val="5" fact="NaN" max="NaN"/>
        </dgm:ruleLst>
      </dgm:layoutNode>
      <dgm:choose name="Name2">
        <dgm:if name="Name3" axis="par ch" ptType="doc node" func="cnt" op="gte" val="2">
          <dgm:forEach name="Name4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if>
        <dgm:else name="Name5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069" y="0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/>
          <a:lstStyle>
            <a:lvl1pPr algn="r">
              <a:defRPr sz="1200" smtClean="0"/>
            </a:lvl1pPr>
          </a:lstStyle>
          <a:p>
            <a:pPr>
              <a:defRPr/>
            </a:pPr>
            <a:fld id="{E67CBFEF-DBBB-4BC0-8D72-67668EB2530F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29106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069" y="9429106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507350AF-0C6A-4174-98A7-C77EE7B001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4710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069" y="0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EF7DA28-7ACE-48DB-BDC4-449CF8C6D6AC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684" tIns="46342" rIns="92684" bIns="46342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0093" y="4714554"/>
            <a:ext cx="5437491" cy="4468186"/>
          </a:xfrm>
          <a:prstGeom prst="rect">
            <a:avLst/>
          </a:prstGeom>
        </p:spPr>
        <p:txBody>
          <a:bodyPr vert="horz" lIns="92684" tIns="46342" rIns="92684" bIns="46342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29106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069" y="9429106"/>
            <a:ext cx="2945984" cy="495932"/>
          </a:xfrm>
          <a:prstGeom prst="rect">
            <a:avLst/>
          </a:prstGeom>
        </p:spPr>
        <p:txBody>
          <a:bodyPr vert="horz" lIns="92684" tIns="46342" rIns="92684" bIns="46342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110CA2D-1B05-456A-B22B-AFE3F5B01DA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094955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CE5574C-7006-4C4B-A736-2F065F39D96B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389E361-D8C8-4875-85AA-53C7346744B8}" type="slidenum">
              <a:rPr lang="ru-RU"/>
              <a:pPr/>
              <a:t>2</a:t>
            </a:fld>
            <a:endParaRPr lang="ru-RU"/>
          </a:p>
        </p:txBody>
      </p:sp>
      <p:sp>
        <p:nvSpPr>
          <p:cNvPr id="68610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68611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07331" y="4714555"/>
            <a:ext cx="4984637" cy="456417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1729" tIns="45864" rIns="91729" bIns="45864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E3635483-E39B-4042-8DD5-4BC490EF168C}" type="slidenum">
              <a:rPr lang="ru-RU"/>
              <a:pPr/>
              <a:t>3</a:t>
            </a:fld>
            <a:endParaRPr lang="ru-RU"/>
          </a:p>
        </p:txBody>
      </p:sp>
      <p:sp>
        <p:nvSpPr>
          <p:cNvPr id="72706" name="Rectangle 2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919163" y="744538"/>
            <a:ext cx="4962525" cy="3722687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72707" name="Rectangle 3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907331" y="4714554"/>
            <a:ext cx="4984637" cy="456417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1729" tIns="45864" rIns="91729" bIns="45864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 txBox="1">
            <a:spLocks noGrp="1" noChangeArrowheads="1"/>
          </p:cNvSpPr>
          <p:nvPr/>
        </p:nvSpPr>
        <p:spPr bwMode="auto">
          <a:xfrm>
            <a:off x="3852863" y="9429750"/>
            <a:ext cx="2944812" cy="495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271" tIns="46940" rIns="90271" bIns="46940" anchor="b"/>
          <a:lstStyle/>
          <a:p>
            <a:pPr algn="r" defTabSz="450813">
              <a:tabLst>
                <a:tab pos="727014" algn="l"/>
                <a:tab pos="1452441" algn="l"/>
                <a:tab pos="2179456" algn="l"/>
                <a:tab pos="2904882" algn="l"/>
              </a:tabLst>
            </a:pPr>
            <a:fld id="{CBDFA6CE-38A3-48A1-82C8-DDA1A1337385}" type="slidenum">
              <a:rPr lang="ru-RU" sz="1200" b="1" i="1">
                <a:solidFill>
                  <a:srgbClr val="000000"/>
                </a:solidFill>
              </a:rPr>
              <a:pPr algn="r" defTabSz="450813">
                <a:tabLst>
                  <a:tab pos="727014" algn="l"/>
                  <a:tab pos="1452441" algn="l"/>
                  <a:tab pos="2179456" algn="l"/>
                  <a:tab pos="2904882" algn="l"/>
                </a:tabLst>
              </a:pPr>
              <a:t>6</a:t>
            </a:fld>
            <a:endParaRPr lang="ru-RU" sz="1200" b="1" i="1">
              <a:solidFill>
                <a:srgbClr val="000000"/>
              </a:solidFill>
            </a:endParaRPr>
          </a:p>
        </p:txBody>
      </p:sp>
      <p:sp>
        <p:nvSpPr>
          <p:cNvPr id="38915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4538"/>
            <a:ext cx="4964113" cy="3722687"/>
          </a:xfrm>
          <a:solidFill>
            <a:srgbClr val="FFFFFF"/>
          </a:solidFill>
          <a:ln/>
        </p:spPr>
      </p:sp>
      <p:sp>
        <p:nvSpPr>
          <p:cNvPr id="3891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906464" y="4714876"/>
            <a:ext cx="4986337" cy="4564063"/>
          </a:xfrm>
          <a:noFill/>
          <a:ln/>
        </p:spPr>
        <p:txBody>
          <a:bodyPr wrap="none" lIns="90271" tIns="46940" rIns="90271" bIns="46940" anchor="ctr"/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12C01EA-BF9E-455C-A790-EA83BECBFF8D}" type="slidenum">
              <a:rPr lang="ru-RU"/>
              <a:pPr/>
              <a:t>7</a:t>
            </a:fld>
            <a:endParaRPr lang="ru-RU"/>
          </a:p>
        </p:txBody>
      </p:sp>
      <p:sp>
        <p:nvSpPr>
          <p:cNvPr id="120834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2525" cy="3722687"/>
          </a:xfrm>
          <a:ln/>
        </p:spPr>
      </p:sp>
      <p:sp>
        <p:nvSpPr>
          <p:cNvPr id="120835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907331" y="4714554"/>
            <a:ext cx="4984637" cy="4564173"/>
          </a:xfrm>
          <a:noFill/>
          <a:ln/>
        </p:spPr>
        <p:txBody>
          <a:bodyPr wrap="none" lIns="91729" tIns="45864" rIns="91729" bIns="45864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BA3C8537-FCA9-4B65-9744-63FF47155FCA}" type="slidenum">
              <a:rPr lang="ru-RU"/>
              <a:pPr/>
              <a:t>8</a:t>
            </a:fld>
            <a:endParaRPr lang="ru-RU"/>
          </a:p>
        </p:txBody>
      </p:sp>
      <p:sp>
        <p:nvSpPr>
          <p:cNvPr id="97282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2525" cy="3722687"/>
          </a:xfrm>
          <a:ln/>
        </p:spPr>
      </p:sp>
      <p:sp>
        <p:nvSpPr>
          <p:cNvPr id="9728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907331" y="4714554"/>
            <a:ext cx="4984637" cy="4564173"/>
          </a:xfrm>
          <a:noFill/>
          <a:ln/>
        </p:spPr>
        <p:txBody>
          <a:bodyPr wrap="none" lIns="91729" tIns="45864" rIns="91729" bIns="45864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42A49F9-4409-44D8-89A5-EC118631DF3B}" type="slidenum">
              <a:rPr lang="ru-RU"/>
              <a:pPr/>
              <a:t>9</a:t>
            </a:fld>
            <a:endParaRPr lang="ru-RU"/>
          </a:p>
        </p:txBody>
      </p:sp>
      <p:sp>
        <p:nvSpPr>
          <p:cNvPr id="122882" name="Rectangle 2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9163" y="744538"/>
            <a:ext cx="4962525" cy="3722687"/>
          </a:xfrm>
          <a:ln/>
        </p:spPr>
      </p:sp>
      <p:sp>
        <p:nvSpPr>
          <p:cNvPr id="122883" name="Rectangle 3"/>
          <p:cNvSpPr txBox="1">
            <a:spLocks noGrp="1" noChangeArrowheads="1"/>
          </p:cNvSpPr>
          <p:nvPr>
            <p:ph type="body" idx="1"/>
          </p:nvPr>
        </p:nvSpPr>
        <p:spPr>
          <a:xfrm>
            <a:off x="907331" y="4714554"/>
            <a:ext cx="4984637" cy="4564173"/>
          </a:xfrm>
          <a:noFill/>
          <a:ln/>
        </p:spPr>
        <p:txBody>
          <a:bodyPr wrap="none" lIns="91729" tIns="45864" rIns="91729" bIns="45864" anchor="ctr"/>
          <a:lstStyle/>
          <a:p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round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tabLst>
                <a:tab pos="725700" algn="l"/>
                <a:tab pos="1451399" algn="l"/>
                <a:tab pos="2177099" algn="l"/>
                <a:tab pos="2904408" algn="l"/>
              </a:tabLst>
            </a:pPr>
            <a:fld id="{139EBCFA-C21D-41C3-8B63-53D3080C1D68}" type="slidenum">
              <a:rPr lang="ru-RU" smtClean="0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  <a:tabLst>
                  <a:tab pos="725700" algn="l"/>
                  <a:tab pos="1451399" algn="l"/>
                  <a:tab pos="2177099" algn="l"/>
                  <a:tab pos="2904408" algn="l"/>
                </a:tabLst>
              </a:pPr>
              <a:t>20</a:t>
            </a:fld>
            <a:endParaRPr lang="ru-RU" smtClean="0">
              <a:solidFill>
                <a:srgbClr val="000000"/>
              </a:solidFill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49155" name="Text Box 1"/>
          <p:cNvSpPr txBox="1">
            <a:spLocks noChangeArrowheads="1"/>
          </p:cNvSpPr>
          <p:nvPr/>
        </p:nvSpPr>
        <p:spPr bwMode="auto">
          <a:xfrm>
            <a:off x="3851692" y="9430707"/>
            <a:ext cx="2947607" cy="4959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284" tIns="46948" rIns="90284" bIns="46948" anchor="b"/>
          <a:lstStyle/>
          <a:p>
            <a:pPr algn="r">
              <a:buClr>
                <a:srgbClr val="000000"/>
              </a:buClr>
              <a:buSzPct val="100000"/>
              <a:tabLst>
                <a:tab pos="0" algn="l"/>
                <a:tab pos="926836" algn="l"/>
                <a:tab pos="1853672" algn="l"/>
                <a:tab pos="2780508" algn="l"/>
                <a:tab pos="3707343" algn="l"/>
                <a:tab pos="4634179" algn="l"/>
                <a:tab pos="5561015" algn="l"/>
                <a:tab pos="6487851" algn="l"/>
                <a:tab pos="7414687" algn="l"/>
                <a:tab pos="8341523" algn="l"/>
                <a:tab pos="9268358" algn="l"/>
                <a:tab pos="10195194" algn="l"/>
              </a:tabLst>
            </a:pPr>
            <a:fld id="{4B64F929-05BC-4F25-BA66-02FB6472AF64}" type="slidenum">
              <a:rPr lang="ru-RU" sz="1200" b="1" i="1">
                <a:solidFill>
                  <a:srgbClr val="000000"/>
                </a:solidFill>
                <a:latin typeface="Times New Roman" pitchFamily="18" charset="0"/>
                <a:cs typeface="Lucida Sans Unicode" pitchFamily="34" charset="0"/>
              </a:rPr>
              <a:pPr algn="r">
                <a:buClr>
                  <a:srgbClr val="000000"/>
                </a:buClr>
                <a:buSzPct val="100000"/>
                <a:tabLst>
                  <a:tab pos="0" algn="l"/>
                  <a:tab pos="926836" algn="l"/>
                  <a:tab pos="1853672" algn="l"/>
                  <a:tab pos="2780508" algn="l"/>
                  <a:tab pos="3707343" algn="l"/>
                  <a:tab pos="4634179" algn="l"/>
                  <a:tab pos="5561015" algn="l"/>
                  <a:tab pos="6487851" algn="l"/>
                  <a:tab pos="7414687" algn="l"/>
                  <a:tab pos="8341523" algn="l"/>
                  <a:tab pos="9268358" algn="l"/>
                  <a:tab pos="10195194" algn="l"/>
                </a:tabLst>
              </a:pPr>
              <a:t>20</a:t>
            </a:fld>
            <a:endParaRPr lang="ru-RU" sz="1200" b="1" i="1">
              <a:solidFill>
                <a:srgbClr val="000000"/>
              </a:solidFill>
              <a:latin typeface="Times New Roman" pitchFamily="18" charset="0"/>
              <a:cs typeface="Lucida Sans Unicode" pitchFamily="34" charset="0"/>
            </a:endParaRPr>
          </a:p>
        </p:txBody>
      </p:sp>
      <p:sp>
        <p:nvSpPr>
          <p:cNvPr id="49156" name="Text Box 2"/>
          <p:cNvSpPr txBox="1">
            <a:spLocks noChangeArrowheads="1"/>
          </p:cNvSpPr>
          <p:nvPr/>
        </p:nvSpPr>
        <p:spPr bwMode="auto">
          <a:xfrm>
            <a:off x="787219" y="743898"/>
            <a:ext cx="5224860" cy="372268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wrap="none" lIns="91729" tIns="45864" rIns="91729" bIns="45864" anchor="ctr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</a:pPr>
            <a:endParaRPr lang="ru-RU"/>
          </a:p>
        </p:txBody>
      </p:sp>
      <p:sp>
        <p:nvSpPr>
          <p:cNvPr id="49157" name="Rectangle 3"/>
          <p:cNvSpPr>
            <a:spLocks noGrp="1" noChangeArrowheads="1"/>
          </p:cNvSpPr>
          <p:nvPr>
            <p:ph type="body"/>
          </p:nvPr>
        </p:nvSpPr>
        <p:spPr bwMode="auto">
          <a:xfrm>
            <a:off x="905707" y="4714554"/>
            <a:ext cx="4987884" cy="4469786"/>
          </a:xfrm>
          <a:noFill/>
        </p:spPr>
        <p:txBody>
          <a:bodyPr wrap="none" numCol="1" anchor="ctr" anchorCtr="0" compatLnSpc="1">
            <a:prstTxWarp prst="textNoShape">
              <a:avLst/>
            </a:prstTxWarp>
          </a:bodyPr>
          <a:lstStyle/>
          <a:p>
            <a:endParaRPr lang="ru-RU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937328-D180-42BC-B532-4DF23BD40B5D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305FCC-F5E9-4231-B201-1030FBE1B9F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8825A2-EF2C-43E7-8243-3871D2F0C94B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FA2956-7167-41B4-9292-20B21F4DE6D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F21FB-55FD-4B8A-B7F3-A8D8F95A3677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96F3E-C58E-4463-A64C-1193918A64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6C82C4-EAA6-4862-BF9A-42C495F31227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B1DC9-622E-4718-89AF-A492AEA6BF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F8099B-7E8F-4851-A2FD-E68E1DBA1F87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90BD6-A221-4C88-A7BD-A5A68BEEAD4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AAFA3-552F-4CCD-A628-08447D8E2ED1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482F47-F342-46F6-AE3D-CE6152C73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AE287E-9734-4B99-B6DD-670F202376E2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51561F-86F7-48EA-97FC-C25C7CB6BB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0D32C1-939A-4F98-AD4B-D16ACC5CAA0C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18098-FF3A-4CDD-B084-6774345EBE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48AD16-E127-4C3C-A35F-6F7AB1E5D92F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45598B-828A-4C62-9EE6-C9EEE2C19F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866E25-92C3-4691-88AA-C6AC06F3A6D6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CBFE2-6DD4-4731-ABAF-8908D469A4E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4A9D75-F95F-44AF-AF3D-01BBDF68C5DB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9BF902-CEBC-4C42-A864-62B808D88EE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2051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6F8343D-335C-4C8D-8F44-3BC2AB513F45}" type="datetimeFigureOut">
              <a:rPr lang="ru-RU"/>
              <a:pPr>
                <a:defRPr/>
              </a:pPr>
              <a:t>13.10.2013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2C3152E-2DBD-446D-B7A9-99631DC2AC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sstroy.gov.ru/gosudarstvennye-uslugi/soglasovanie-spetsialnykh-tekhnicheskikh-uslovij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afety.ru/" TargetMode="External"/><Relationship Id="rId5" Type="http://schemas.openxmlformats.org/officeDocument/2006/relationships/hyperlink" Target="mailto:Churkin@safety.ru" TargetMode="Externa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/>
          <p:cNvPicPr>
            <a:picLocks noChangeAspect="1" noChangeArrowheads="1"/>
          </p:cNvPicPr>
          <p:nvPr/>
        </p:nvPicPr>
        <p:blipFill>
          <a:blip r:embed="rId3" cstate="print"/>
          <a:srcRect r="1540" b="20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630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рямоугольник 7"/>
          <p:cNvSpPr/>
          <p:nvPr/>
        </p:nvSpPr>
        <p:spPr>
          <a:xfrm>
            <a:off x="0" y="1214438"/>
            <a:ext cx="9144000" cy="7143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0" y="6215063"/>
            <a:ext cx="9144000" cy="1587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02878" y="1484784"/>
            <a:ext cx="7929562" cy="2692400"/>
          </a:xfrm>
        </p:spPr>
        <p:txBody>
          <a:bodyPr anchor="t"/>
          <a:lstStyle/>
          <a:p>
            <a:pPr eaLnBrk="1" hangingPunct="1"/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ОБОСНОВАНИЕ БЕЗОПАСНОСТИ ПРИ РАЗРАБОТКЕ  </a:t>
            </a:r>
            <a:r>
              <a:rPr lang="ru-RU" sz="3200" b="1" dirty="0">
                <a:solidFill>
                  <a:schemeClr val="bg1">
                    <a:lumMod val="95000"/>
                  </a:schemeClr>
                </a:solidFill>
              </a:rPr>
              <a:t>СПЕЦИАЛЬНЫХ ТЕХНИЧЕСКИХ </a:t>
            </a: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УСЛОВИЙ и</a:t>
            </a:r>
            <a:b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</a:br>
            <a:r>
              <a:rPr lang="ru-RU" sz="3200" b="1" dirty="0" smtClean="0">
                <a:solidFill>
                  <a:schemeClr val="bg1">
                    <a:lumMod val="95000"/>
                  </a:schemeClr>
                </a:solidFill>
              </a:rPr>
              <a:t>РАЗРАБОТКА ОБОСНОВАНИЯ БЕЗОПАСНОСТИ ПРИ ЭКСПЛУАТАЦИИ ОПО</a:t>
            </a:r>
            <a:endParaRPr lang="en-GB" altLang="en-GB" sz="3200" b="1" dirty="0" smtClean="0">
              <a:solidFill>
                <a:schemeClr val="bg1">
                  <a:lumMod val="95000"/>
                </a:schemeClr>
              </a:solidFill>
              <a:cs typeface="Arial" charset="0"/>
            </a:endParaRPr>
          </a:p>
        </p:txBody>
      </p:sp>
      <p:sp>
        <p:nvSpPr>
          <p:cNvPr id="2056" name="Rectangle 0"/>
          <p:cNvSpPr>
            <a:spLocks noChangeArrowheads="1"/>
          </p:cNvSpPr>
          <p:nvPr/>
        </p:nvSpPr>
        <p:spPr bwMode="auto">
          <a:xfrm>
            <a:off x="35496" y="4707721"/>
            <a:ext cx="4464496" cy="11695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Чуркин Глеб Юрьевич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Заместитель директора </a:t>
            </a: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АНО «Агентство исследований промышленных рисков» </a:t>
            </a: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/>
            </a:r>
            <a:b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</a:b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кандидат </a:t>
            </a: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технических наук </a:t>
            </a:r>
            <a:endParaRPr lang="en-US" sz="1400" b="1" i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ea typeface="+mj-ea"/>
              <a:cs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(495)620-47-50;  </a:t>
            </a:r>
            <a:r>
              <a:rPr lang="en-US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Churkin@safety.ru</a:t>
            </a:r>
            <a:endParaRPr lang="ru-RU" sz="1400" b="1" i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ea typeface="+mj-ea"/>
              <a:cs typeface="Arial" charset="0"/>
            </a:endParaRPr>
          </a:p>
        </p:txBody>
      </p:sp>
      <p:sp>
        <p:nvSpPr>
          <p:cNvPr id="9" name="Rectangle 0"/>
          <p:cNvSpPr>
            <a:spLocks noChangeArrowheads="1"/>
          </p:cNvSpPr>
          <p:nvPr/>
        </p:nvSpPr>
        <p:spPr bwMode="auto">
          <a:xfrm>
            <a:off x="4572000" y="4697596"/>
            <a:ext cx="4464496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Шишов Андрей Дмитриевич</a:t>
            </a:r>
            <a:endParaRPr lang="ru-RU" sz="1400" b="1" i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ea typeface="+mj-ea"/>
              <a:cs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Старший научный сотрудник</a:t>
            </a:r>
            <a:endParaRPr lang="ru-RU" sz="1400" b="1" i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ea typeface="+mj-ea"/>
              <a:cs typeface="Arial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АНО «Агентство исследований промышленных рисков» </a:t>
            </a: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/>
            </a:r>
            <a:b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</a:br>
            <a:r>
              <a:rPr lang="ru-RU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(</a:t>
            </a:r>
            <a:r>
              <a:rPr lang="ru-RU" sz="1400" b="1" i="1" dirty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495)620-47-50;  </a:t>
            </a:r>
            <a:r>
              <a:rPr lang="en-US" sz="1400" b="1" i="1" dirty="0" smtClean="0">
                <a:solidFill>
                  <a:schemeClr val="bg1">
                    <a:lumMod val="95000"/>
                  </a:schemeClr>
                </a:solidFill>
                <a:latin typeface="Arial Narrow" pitchFamily="34" charset="0"/>
                <a:ea typeface="+mj-ea"/>
                <a:cs typeface="Arial" charset="0"/>
              </a:rPr>
              <a:t>Shishov@safety.ru</a:t>
            </a:r>
            <a:endParaRPr lang="ru-RU" sz="1400" b="1" i="1" dirty="0">
              <a:solidFill>
                <a:schemeClr val="bg1">
                  <a:lumMod val="95000"/>
                </a:schemeClr>
              </a:solidFill>
              <a:latin typeface="Arial Narrow" pitchFamily="34" charset="0"/>
              <a:ea typeface="+mj-ea"/>
              <a:cs typeface="Arial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2"/>
          <p:cNvSpPr txBox="1">
            <a:spLocks noChangeArrowheads="1"/>
          </p:cNvSpPr>
          <p:nvPr/>
        </p:nvSpPr>
        <p:spPr bwMode="auto">
          <a:xfrm>
            <a:off x="-1" y="188640"/>
            <a:ext cx="9144001" cy="7530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 anchor="b"/>
          <a:lstStyle>
            <a:lvl1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sz="2400" b="1" dirty="0">
                <a:latin typeface="Arial" pitchFamily="34" charset="0"/>
              </a:rPr>
              <a:t>Понятие Специальных технических условий (СТУ)</a:t>
            </a:r>
            <a:endParaRPr lang="en-US" sz="2400" b="1" dirty="0">
              <a:latin typeface="Arial" pitchFamily="34" charset="0"/>
            </a:endParaRPr>
          </a:p>
        </p:txBody>
      </p:sp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1536245" y="1233715"/>
            <a:ext cx="3183503" cy="517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r>
              <a:rPr lang="ru-RU" sz="2900">
                <a:latin typeface="Arial" pitchFamily="34" charset="0"/>
              </a:rPr>
              <a:t> </a:t>
            </a:r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81AB095F-66B4-4294-937B-287A0D693C8D}" type="slidenum">
              <a:rPr lang="ru-RU" sz="1500">
                <a:latin typeface="+mn-lt"/>
              </a:rPr>
              <a:pPr algn="r"/>
              <a:t>2</a:t>
            </a:fld>
            <a:endParaRPr lang="ru-RU" sz="1500">
              <a:latin typeface="+mn-lt"/>
            </a:endParaRPr>
          </a:p>
        </p:txBody>
      </p:sp>
      <p:sp>
        <p:nvSpPr>
          <p:cNvPr id="67592" name="Text Box 8"/>
          <p:cNvSpPr txBox="1">
            <a:spLocks noChangeArrowheads="1"/>
          </p:cNvSpPr>
          <p:nvPr/>
        </p:nvSpPr>
        <p:spPr bwMode="auto">
          <a:xfrm>
            <a:off x="5163806" y="1390953"/>
            <a:ext cx="3183503" cy="517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r>
              <a:rPr lang="ru-RU" sz="2900">
                <a:latin typeface="Arial" pitchFamily="34" charset="0"/>
              </a:rPr>
              <a:t> </a:t>
            </a:r>
          </a:p>
        </p:txBody>
      </p:sp>
      <p:sp>
        <p:nvSpPr>
          <p:cNvPr id="67593" name="Text Box 9"/>
          <p:cNvSpPr txBox="1">
            <a:spLocks noChangeArrowheads="1"/>
          </p:cNvSpPr>
          <p:nvPr/>
        </p:nvSpPr>
        <p:spPr bwMode="auto">
          <a:xfrm>
            <a:off x="1683176" y="1155960"/>
            <a:ext cx="3111670" cy="5173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  <a:buFontTx/>
              <a:buChar char="-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1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endParaRPr lang="ru-RU" sz="290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r>
              <a:rPr lang="ru-RU" sz="2900">
                <a:latin typeface="Arial" pitchFamily="34" charset="0"/>
              </a:rPr>
              <a:t> </a:t>
            </a:r>
          </a:p>
        </p:txBody>
      </p:sp>
      <p:sp>
        <p:nvSpPr>
          <p:cNvPr id="67594" name="Text Box 10"/>
          <p:cNvSpPr txBox="1">
            <a:spLocks noChangeArrowheads="1"/>
          </p:cNvSpPr>
          <p:nvPr/>
        </p:nvSpPr>
        <p:spPr bwMode="auto">
          <a:xfrm>
            <a:off x="4067944" y="1313197"/>
            <a:ext cx="5076056" cy="54860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</a:pPr>
            <a:r>
              <a:rPr lang="ru-RU" sz="1600" dirty="0">
                <a:latin typeface="+mn-lt"/>
              </a:rPr>
              <a:t>      Приказ Министерства регионального развития РФ «</a:t>
            </a:r>
            <a:r>
              <a:rPr lang="ru-RU" sz="1600" b="1" dirty="0">
                <a:solidFill>
                  <a:srgbClr val="FF0000"/>
                </a:solidFill>
                <a:latin typeface="+mn-lt"/>
              </a:rPr>
              <a:t>О порядке разработки и согласования специальных технических условий для разработки проектной  документации на объект капитального строительства</a:t>
            </a:r>
            <a:r>
              <a:rPr lang="ru-RU" sz="1600" dirty="0">
                <a:latin typeface="+mn-lt"/>
              </a:rPr>
              <a:t>» № 36 от 1 апреля 2008 г</a:t>
            </a:r>
            <a:r>
              <a:rPr lang="ru-RU" sz="1600" dirty="0" smtClean="0">
                <a:latin typeface="+mn-lt"/>
              </a:rPr>
              <a:t>. в редакции Приказа </a:t>
            </a:r>
            <a:r>
              <a:rPr lang="ru-RU" sz="1600" dirty="0">
                <a:latin typeface="+mn-lt"/>
              </a:rPr>
              <a:t>от 21 октября 2010 г. N </a:t>
            </a:r>
            <a:r>
              <a:rPr lang="ru-RU" sz="1600" dirty="0" smtClean="0">
                <a:latin typeface="+mn-lt"/>
              </a:rPr>
              <a:t>454</a:t>
            </a:r>
          </a:p>
          <a:p>
            <a:pPr>
              <a:spcBef>
                <a:spcPts val="527"/>
              </a:spcBef>
              <a:buSzPct val="85000"/>
            </a:pPr>
            <a:endParaRPr lang="ru-RU" sz="1600" dirty="0">
              <a:latin typeface="+mn-lt"/>
            </a:endParaRPr>
          </a:p>
          <a:p>
            <a:pPr>
              <a:spcBef>
                <a:spcPts val="527"/>
              </a:spcBef>
              <a:buSzPct val="85000"/>
            </a:pPr>
            <a:r>
              <a:rPr lang="ru-RU" sz="1600" dirty="0">
                <a:latin typeface="+mn-lt"/>
              </a:rPr>
              <a:t>	</a:t>
            </a:r>
            <a:r>
              <a:rPr lang="en-US" sz="1600" dirty="0">
                <a:latin typeface="+mn-lt"/>
              </a:rPr>
              <a:t>I. </a:t>
            </a:r>
            <a:r>
              <a:rPr lang="ru-RU" sz="1600" dirty="0">
                <a:latin typeface="+mn-lt"/>
              </a:rPr>
              <a:t>Общие положения, п. 2:</a:t>
            </a:r>
          </a:p>
          <a:p>
            <a:pPr>
              <a:lnSpc>
                <a:spcPct val="95000"/>
              </a:lnSpc>
              <a:spcBef>
                <a:spcPts val="527"/>
              </a:spcBef>
              <a:buSzPct val="85000"/>
            </a:pPr>
            <a:r>
              <a:rPr lang="ru-RU" sz="1600" dirty="0">
                <a:latin typeface="+mn-lt"/>
              </a:rPr>
              <a:t>	«</a:t>
            </a:r>
            <a:r>
              <a:rPr lang="ru-RU" sz="1600" i="1" dirty="0">
                <a:latin typeface="+mn-lt"/>
              </a:rPr>
              <a:t>СТУ являются техническими нормами, содержащими (применительно к конкретному </a:t>
            </a:r>
            <a:r>
              <a:rPr lang="ru-RU" sz="1600" b="1" i="1" dirty="0">
                <a:latin typeface="+mn-lt"/>
              </a:rPr>
              <a:t>объекту капитального строительства</a:t>
            </a:r>
            <a:r>
              <a:rPr lang="ru-RU" sz="1600" i="1" dirty="0">
                <a:latin typeface="+mn-lt"/>
              </a:rPr>
              <a:t>) </a:t>
            </a:r>
            <a:r>
              <a:rPr lang="ru-RU" sz="1600" b="1" i="1" dirty="0">
                <a:latin typeface="+mn-lt"/>
              </a:rPr>
              <a:t>дополнительные к установленным или отсутствующие</a:t>
            </a:r>
            <a:r>
              <a:rPr lang="ru-RU" sz="1600" i="1" dirty="0">
                <a:latin typeface="+mn-lt"/>
              </a:rPr>
              <a:t> технические требования в </a:t>
            </a:r>
            <a:r>
              <a:rPr lang="ru-RU" sz="1600" b="1" i="1" dirty="0">
                <a:latin typeface="+mn-lt"/>
              </a:rPr>
              <a:t>области безопасности</a:t>
            </a:r>
            <a:r>
              <a:rPr lang="ru-RU" sz="1600" i="1" dirty="0">
                <a:latin typeface="+mn-lt"/>
              </a:rPr>
              <a:t>, отражающими особенности инженерных изысканий, проектирования, </a:t>
            </a:r>
            <a:r>
              <a:rPr lang="ru-RU" sz="1600" i="1" dirty="0" smtClean="0">
                <a:latin typeface="+mn-lt"/>
              </a:rPr>
              <a:t>строительства…»</a:t>
            </a:r>
            <a:endParaRPr lang="ru-RU" sz="1600" i="1" dirty="0">
              <a:latin typeface="+mn-lt"/>
            </a:endParaRPr>
          </a:p>
        </p:txBody>
      </p:sp>
      <p:sp>
        <p:nvSpPr>
          <p:cNvPr id="67595" name="Text Box 11"/>
          <p:cNvSpPr txBox="1">
            <a:spLocks noChangeArrowheads="1"/>
          </p:cNvSpPr>
          <p:nvPr/>
        </p:nvSpPr>
        <p:spPr bwMode="auto">
          <a:xfrm>
            <a:off x="179512" y="1268760"/>
            <a:ext cx="4001419" cy="5093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</a:pPr>
            <a:r>
              <a:rPr lang="ru-RU" sz="2100" dirty="0">
                <a:latin typeface="Arial" pitchFamily="34" charset="0"/>
              </a:rPr>
              <a:t>	</a:t>
            </a:r>
            <a:r>
              <a:rPr lang="ru-RU" sz="1600" dirty="0">
                <a:latin typeface="Arial" pitchFamily="34" charset="0"/>
              </a:rPr>
              <a:t>Межгосударственный стандарт ГОСТ 2.114-95 ЕСКД. Технические условия»  (утв. постановлением Госстандарта РФ от 8 августа 1995 г. N 425 с изменениями от 18 октября 2000 г.)</a:t>
            </a:r>
          </a:p>
          <a:p>
            <a:pPr>
              <a:spcBef>
                <a:spcPts val="527"/>
              </a:spcBef>
              <a:buSzPct val="85000"/>
            </a:pPr>
            <a:endParaRPr lang="ru-RU" sz="1600" dirty="0" smtClean="0">
              <a:latin typeface="Arial" pitchFamily="34" charset="0"/>
            </a:endParaRPr>
          </a:p>
          <a:p>
            <a:pPr>
              <a:spcBef>
                <a:spcPts val="527"/>
              </a:spcBef>
              <a:buSzPct val="85000"/>
            </a:pPr>
            <a:r>
              <a:rPr lang="ru-RU" sz="1600" dirty="0">
                <a:latin typeface="Arial" pitchFamily="34" charset="0"/>
              </a:rPr>
              <a:t/>
            </a:r>
            <a:br>
              <a:rPr lang="ru-RU" sz="1600" dirty="0">
                <a:latin typeface="Arial" pitchFamily="34" charset="0"/>
              </a:rPr>
            </a:br>
            <a:r>
              <a:rPr lang="ru-RU" sz="1600" dirty="0">
                <a:latin typeface="Arial" pitchFamily="34" charset="0"/>
              </a:rPr>
              <a:t>3. Основные положения, п. 3.2:</a:t>
            </a:r>
          </a:p>
          <a:p>
            <a:pPr>
              <a:spcBef>
                <a:spcPts val="527"/>
              </a:spcBef>
              <a:buSzPct val="85000"/>
            </a:pPr>
            <a:r>
              <a:rPr lang="ru-RU" sz="1600" dirty="0">
                <a:latin typeface="Arial" pitchFamily="34" charset="0"/>
              </a:rPr>
              <a:t>	</a:t>
            </a:r>
            <a:r>
              <a:rPr lang="ru-RU" sz="1600" i="1" dirty="0">
                <a:latin typeface="Arial" pitchFamily="34" charset="0"/>
              </a:rPr>
              <a:t>«Технические условия (ТУ) являются неотъемлемой частью комплекта конструкторской или другой технической </a:t>
            </a:r>
            <a:br>
              <a:rPr lang="ru-RU" sz="1600" i="1" dirty="0">
                <a:latin typeface="Arial" pitchFamily="34" charset="0"/>
              </a:rPr>
            </a:br>
            <a:r>
              <a:rPr lang="ru-RU" sz="1600" b="1" i="1" dirty="0">
                <a:latin typeface="Arial" pitchFamily="34" charset="0"/>
              </a:rPr>
              <a:t>документации на</a:t>
            </a:r>
            <a:r>
              <a:rPr lang="ru-RU" sz="1600" i="1" dirty="0">
                <a:latin typeface="Arial" pitchFamily="34" charset="0"/>
              </a:rPr>
              <a:t> </a:t>
            </a:r>
            <a:r>
              <a:rPr lang="ru-RU" sz="1600" b="1" i="1" dirty="0">
                <a:latin typeface="Arial" pitchFamily="34" charset="0"/>
              </a:rPr>
              <a:t>продукцию</a:t>
            </a:r>
            <a:r>
              <a:rPr lang="ru-RU" sz="1600" i="1" dirty="0">
                <a:latin typeface="Arial" pitchFamily="34" charset="0"/>
              </a:rPr>
              <a:t>, а при отсутствии документации должны содержать </a:t>
            </a:r>
            <a:r>
              <a:rPr lang="ru-RU" sz="1600" b="1" i="1" dirty="0">
                <a:latin typeface="Arial" pitchFamily="34" charset="0"/>
              </a:rPr>
              <a:t>полный </a:t>
            </a:r>
            <a:r>
              <a:rPr lang="ru-RU" sz="1600" i="1" dirty="0">
                <a:latin typeface="Arial" pitchFamily="34" charset="0"/>
              </a:rPr>
              <a:t>комплекс требований к </a:t>
            </a:r>
            <a:br>
              <a:rPr lang="ru-RU" sz="1600" i="1" dirty="0">
                <a:latin typeface="Arial" pitchFamily="34" charset="0"/>
              </a:rPr>
            </a:br>
            <a:r>
              <a:rPr lang="ru-RU" sz="1600" i="1" dirty="0">
                <a:latin typeface="Arial" pitchFamily="34" charset="0"/>
              </a:rPr>
              <a:t>продукции, ее изготовлению, контролю и приемке.»</a:t>
            </a:r>
          </a:p>
        </p:txBody>
      </p:sp>
    </p:spTree>
    <p:extLst>
      <p:ext uri="{BB962C8B-B14F-4D97-AF65-F5344CB8AC3E}">
        <p14:creationId xmlns:p14="http://schemas.microsoft.com/office/powerpoint/2010/main" val="3114024463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ChangeArrowheads="1"/>
          </p:cNvSpPr>
          <p:nvPr/>
        </p:nvSpPr>
        <p:spPr bwMode="auto">
          <a:xfrm>
            <a:off x="-108520" y="183666"/>
            <a:ext cx="9433048" cy="776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 anchor="b"/>
          <a:lstStyle>
            <a:lvl1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sz="2400" b="1" dirty="0">
                <a:latin typeface="Arial" charset="0"/>
              </a:rPr>
              <a:t>Документы, определяющие необходимость </a:t>
            </a:r>
            <a:endParaRPr lang="ru-RU" sz="2400" b="1" dirty="0" smtClean="0">
              <a:latin typeface="Arial" charset="0"/>
            </a:endParaRPr>
          </a:p>
          <a:p>
            <a:pPr algn="ctr"/>
            <a:r>
              <a:rPr lang="ru-RU" sz="2400" b="1" dirty="0" smtClean="0">
                <a:latin typeface="Arial" charset="0"/>
              </a:rPr>
              <a:t>разработки </a:t>
            </a:r>
            <a:r>
              <a:rPr lang="ru-RU" sz="2400" b="1" dirty="0">
                <a:latin typeface="Arial" charset="0"/>
              </a:rPr>
              <a:t>СТУ</a:t>
            </a:r>
            <a:endParaRPr lang="en-US" sz="2400" b="1" dirty="0">
              <a:latin typeface="Arial" charset="0"/>
            </a:endParaRPr>
          </a:p>
        </p:txBody>
      </p:sp>
      <p:sp>
        <p:nvSpPr>
          <p:cNvPr id="71683" name="Text Box 3"/>
          <p:cNvSpPr txBox="1">
            <a:spLocks noChangeArrowheads="1"/>
          </p:cNvSpPr>
          <p:nvPr/>
        </p:nvSpPr>
        <p:spPr bwMode="auto">
          <a:xfrm>
            <a:off x="251520" y="964425"/>
            <a:ext cx="8784976" cy="46238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55600" indent="-355600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 marL="863600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 marL="1271588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 marL="1679575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 marL="20875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44763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3001963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59163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916363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+mn-lt"/>
              </a:rPr>
              <a:t>Федеральный закон РФ "Технический регламент о безопасности зданий и сооружений"  № 384-ФЗ от 30 декабря 2009 г.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+mn-lt"/>
              </a:rPr>
              <a:t>Федеральный закон РФ "Технический регламент о требованиях пожарной безопасности" № 123-ФЗ от 22 июля 2008 г. 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+mn-lt"/>
              </a:rPr>
              <a:t>Пост. Правительства РФ «О составе разделов проектной документации и требованиях к её содержанию » № 87 от 16.02.08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+mn-lt"/>
              </a:rPr>
              <a:t>Приказ </a:t>
            </a:r>
            <a:r>
              <a:rPr lang="ru-RU" sz="2000" dirty="0" err="1">
                <a:solidFill>
                  <a:srgbClr val="C00000"/>
                </a:solidFill>
                <a:latin typeface="+mn-lt"/>
              </a:rPr>
              <a:t>Минрегиона</a:t>
            </a:r>
            <a:r>
              <a:rPr lang="ru-RU" sz="2000" dirty="0">
                <a:solidFill>
                  <a:srgbClr val="C00000"/>
                </a:solidFill>
                <a:latin typeface="+mn-lt"/>
              </a:rPr>
              <a:t>  РФ «О порядке разработки и согласования специальных технических условий для разработки проектной  документации на объект капитального строительства» № 36 от 1 апреля 2008 г</a:t>
            </a:r>
            <a:r>
              <a:rPr lang="ru-RU" sz="2000" dirty="0" smtClean="0">
                <a:solidFill>
                  <a:srgbClr val="C00000"/>
                </a:solidFill>
                <a:latin typeface="+mn-lt"/>
              </a:rPr>
              <a:t>.;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+mn-lt"/>
              </a:rPr>
              <a:t>СНиП 2.05.06-85* Магистральные трубопроводы (глава 12</a:t>
            </a:r>
            <a:r>
              <a:rPr lang="ru-RU" sz="2000" dirty="0" smtClean="0">
                <a:solidFill>
                  <a:srgbClr val="C00000"/>
                </a:solidFill>
                <a:latin typeface="+mn-lt"/>
              </a:rPr>
              <a:t>);</a:t>
            </a:r>
            <a:endParaRPr lang="ru-RU" sz="2000" dirty="0">
              <a:solidFill>
                <a:srgbClr val="C00000"/>
              </a:solidFill>
              <a:latin typeface="+mn-lt"/>
            </a:endParaRP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 smtClean="0">
                <a:latin typeface="+mn-lt"/>
              </a:rPr>
              <a:t>Приказ </a:t>
            </a:r>
            <a:r>
              <a:rPr lang="ru-RU" sz="2000" dirty="0">
                <a:latin typeface="+mn-lt"/>
              </a:rPr>
              <a:t>МЧС России № 141 от 16.03.2007; 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latin typeface="+mn-lt"/>
              </a:rPr>
              <a:t>СП </a:t>
            </a:r>
            <a:r>
              <a:rPr lang="ru-RU" sz="2000" dirty="0" smtClean="0">
                <a:latin typeface="+mn-lt"/>
              </a:rPr>
              <a:t>14.13330.2011 (СНиП </a:t>
            </a:r>
            <a:r>
              <a:rPr lang="ru-RU" sz="2000" dirty="0">
                <a:latin typeface="+mn-lt"/>
              </a:rPr>
              <a:t>II-7-81</a:t>
            </a:r>
            <a:r>
              <a:rPr lang="ru-RU" sz="2000" dirty="0" smtClean="0">
                <a:latin typeface="+mn-lt"/>
              </a:rPr>
              <a:t>*) </a:t>
            </a:r>
            <a:r>
              <a:rPr lang="ru-RU" sz="2000" dirty="0">
                <a:latin typeface="+mn-lt"/>
              </a:rPr>
              <a:t>Строительство в сейсмических районах;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latin typeface="+mn-lt"/>
              </a:rPr>
              <a:t>СНиП 2.01.07-85* Нагрузки и воздействия;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000" dirty="0">
                <a:latin typeface="+mn-lt"/>
              </a:rPr>
              <a:t>СНиП 21-01-97  Пожарная безопасность зданий и сооружений;  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endParaRPr lang="ru-RU" sz="2000" dirty="0">
              <a:latin typeface="+mn-lt"/>
            </a:endParaRP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BD0E0F69-F909-4F8A-9FE5-C5023769B318}" type="slidenum">
              <a:rPr lang="ru-RU" sz="1500">
                <a:latin typeface="+mn-lt"/>
              </a:rPr>
              <a:pPr algn="r"/>
              <a:t>3</a:t>
            </a:fld>
            <a:endParaRPr lang="ru-RU" sz="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9115606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1"/>
          <p:cNvSpPr>
            <a:spLocks noChangeArrowheads="1"/>
          </p:cNvSpPr>
          <p:nvPr/>
        </p:nvSpPr>
        <p:spPr bwMode="auto">
          <a:xfrm>
            <a:off x="5037" y="130870"/>
            <a:ext cx="9138963" cy="1205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6305" tIns="48152" rIns="96305" bIns="48152" anchor="ctr">
            <a:spAutoFit/>
          </a:bodyPr>
          <a:lstStyle/>
          <a:p>
            <a:pPr algn="ctr" eaLnBrk="0" hangingPunct="0"/>
            <a:r>
              <a:rPr lang="ru-RU" sz="2400" b="1" dirty="0"/>
              <a:t>Документы, регламентирующие состав, порядок разработки СТУ и требования к их построению и оформлению</a:t>
            </a:r>
          </a:p>
        </p:txBody>
      </p:sp>
      <p:sp>
        <p:nvSpPr>
          <p:cNvPr id="8195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4</a:t>
            </a:fld>
            <a:endParaRPr lang="ru-RU" sz="1500" dirty="0">
              <a:solidFill>
                <a:srgbClr val="000000"/>
              </a:solidFill>
            </a:endParaRPr>
          </a:p>
        </p:txBody>
      </p:sp>
      <p:sp>
        <p:nvSpPr>
          <p:cNvPr id="8196" name="Прямоугольник 10"/>
          <p:cNvSpPr>
            <a:spLocks noChangeArrowheads="1"/>
          </p:cNvSpPr>
          <p:nvPr/>
        </p:nvSpPr>
        <p:spPr bwMode="auto">
          <a:xfrm>
            <a:off x="162437" y="1412776"/>
            <a:ext cx="8815924" cy="50709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6305" tIns="48152" rIns="96305" bIns="48152">
            <a:spAutoFit/>
          </a:bodyPr>
          <a:lstStyle/>
          <a:p>
            <a:pPr indent="35560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/>
              <a:t>Федеральным органом исполнительной власти РФ, ответственным за согласование СТУ, является </a:t>
            </a:r>
            <a:r>
              <a:rPr lang="ru-RU" sz="1600" u="sng" dirty="0">
                <a:solidFill>
                  <a:srgbClr val="FF0000"/>
                </a:solidFill>
              </a:rPr>
              <a:t>Фед</a:t>
            </a:r>
            <a:r>
              <a:rPr lang="ru-RU" sz="1600" u="sng" dirty="0" smtClean="0">
                <a:solidFill>
                  <a:srgbClr val="FF0000"/>
                </a:solidFill>
              </a:rPr>
              <a:t>еральное агентство </a:t>
            </a:r>
            <a:r>
              <a:rPr lang="ru-RU" sz="1600" u="sng" dirty="0">
                <a:solidFill>
                  <a:srgbClr val="FF0000"/>
                </a:solidFill>
              </a:rPr>
              <a:t>по строительству и жилищно-коммунальному хозяйству </a:t>
            </a:r>
            <a:r>
              <a:rPr lang="ru-RU" sz="1600" u="sng" dirty="0" smtClean="0">
                <a:solidFill>
                  <a:srgbClr val="FF0000"/>
                </a:solidFill>
              </a:rPr>
              <a:t>(Госстрой). </a:t>
            </a:r>
            <a:r>
              <a:rPr lang="ru-RU" sz="1600" u="sng" dirty="0">
                <a:solidFill>
                  <a:srgbClr val="FF0000"/>
                </a:solidFill>
              </a:rPr>
              <a:t>В соответствии с п. 5.2.6. Постановления Правительства РФ от 30.06.2012 № 670 «О федеральном агентстве по строительству и жилищно-коммунальному хозяйству» ответственность за порядок разработки СТУ возложена на Федеральное Агентство по строительству и ЖКХ, </a:t>
            </a:r>
            <a:r>
              <a:rPr lang="ru-RU" sz="1600" u="sng" dirty="0">
                <a:solidFill>
                  <a:srgbClr val="0070C0"/>
                </a:solidFill>
              </a:rPr>
              <a:t>входящее в состав </a:t>
            </a:r>
            <a:r>
              <a:rPr lang="ru-RU" sz="1600" u="sng" dirty="0" err="1">
                <a:solidFill>
                  <a:srgbClr val="0070C0"/>
                </a:solidFill>
              </a:rPr>
              <a:t>Минрегиона</a:t>
            </a:r>
            <a:r>
              <a:rPr lang="ru-RU" sz="1600" u="sng" dirty="0">
                <a:solidFill>
                  <a:srgbClr val="0070C0"/>
                </a:solidFill>
              </a:rPr>
              <a:t> России</a:t>
            </a:r>
            <a:r>
              <a:rPr lang="ru-RU" sz="1600" u="sng" dirty="0" smtClean="0">
                <a:solidFill>
                  <a:srgbClr val="0070C0"/>
                </a:solidFill>
              </a:rPr>
              <a:t>.</a:t>
            </a:r>
            <a:r>
              <a:rPr lang="en-US" sz="1600" dirty="0">
                <a:hlinkClick r:id="rId2"/>
              </a:rPr>
              <a:t> </a:t>
            </a:r>
            <a:r>
              <a:rPr lang="ru-RU" sz="1600" dirty="0" smtClean="0">
                <a:hlinkClick r:id="rId2"/>
              </a:rPr>
              <a:t>(</a:t>
            </a:r>
            <a:r>
              <a:rPr lang="en-US" sz="1600" dirty="0" smtClean="0">
                <a:hlinkClick r:id="rId2"/>
              </a:rPr>
              <a:t>http</a:t>
            </a:r>
            <a:r>
              <a:rPr lang="en-US" sz="1600" dirty="0">
                <a:hlinkClick r:id="rId2"/>
              </a:rPr>
              <a:t>://www.gosstroy.gov.ru</a:t>
            </a:r>
            <a:r>
              <a:rPr lang="en-US" sz="1600" dirty="0" smtClean="0">
                <a:hlinkClick r:id="rId2"/>
              </a:rPr>
              <a:t>/</a:t>
            </a:r>
            <a:r>
              <a:rPr lang="ru-RU" sz="1600" dirty="0" smtClean="0"/>
              <a:t>)</a:t>
            </a:r>
            <a:endParaRPr lang="ru-RU" sz="1600" u="sng" dirty="0">
              <a:solidFill>
                <a:srgbClr val="0070C0"/>
              </a:solidFill>
            </a:endParaRPr>
          </a:p>
          <a:p>
            <a:pPr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1600" u="sng" dirty="0">
              <a:solidFill>
                <a:srgbClr val="0070C0"/>
              </a:solidFill>
            </a:endParaRPr>
          </a:p>
          <a:p>
            <a:pPr indent="365125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err="1" smtClean="0"/>
              <a:t>Минрегионом</a:t>
            </a:r>
            <a:r>
              <a:rPr lang="ru-RU" sz="1600" dirty="0" smtClean="0"/>
              <a:t> России был </a:t>
            </a:r>
            <a:r>
              <a:rPr lang="ru-RU" sz="1600" dirty="0"/>
              <a:t>выпущен ряд документов, регламентирующих порядок разработки СТУ, в том числе:</a:t>
            </a:r>
          </a:p>
          <a:p>
            <a:pPr indent="18893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/>
              <a:t>- Приказ от 01.04.2008 № 36 «О порядке разработки и согласования специальных технических условий для разработки проектной документации на объект капитального строительства»;</a:t>
            </a:r>
          </a:p>
          <a:p>
            <a:pPr indent="18893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/>
              <a:t>- </a:t>
            </a:r>
            <a:r>
              <a:rPr lang="ru-RU" sz="1600" dirty="0"/>
              <a:t>Приказ от 21.10.2010 № 454 «О внесении изменений в Приказ Минрегиона от 1 апреля 2008 № 36 «О порядке разработки и согласования специальных технических условий для разработки проектной документации на объект капитального строительства»;</a:t>
            </a:r>
          </a:p>
          <a:p>
            <a:pPr indent="182563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 smtClean="0"/>
              <a:t>- Приказ </a:t>
            </a:r>
            <a:r>
              <a:rPr lang="ru-RU" sz="1600" dirty="0"/>
              <a:t>от 27.01.2011 № 21 «О создании Нормативно-технического совета Министерства регионального развития Российской Федерации</a:t>
            </a:r>
            <a:r>
              <a:rPr lang="ru-RU" sz="1600" dirty="0" smtClean="0"/>
              <a:t>».</a:t>
            </a:r>
          </a:p>
          <a:p>
            <a:pPr indent="188931">
              <a:spcBef>
                <a:spcPts val="0"/>
              </a:spcBef>
              <a:spcAft>
                <a:spcPts val="0"/>
              </a:spcAft>
            </a:pPr>
            <a:r>
              <a:rPr lang="ru-RU" sz="1600" dirty="0" smtClean="0"/>
              <a:t>- Методические рекомендации </a:t>
            </a:r>
            <a:r>
              <a:rPr lang="ru-RU" sz="1600" dirty="0" err="1" smtClean="0"/>
              <a:t>Минрегиона</a:t>
            </a:r>
            <a:r>
              <a:rPr lang="ru-RU" sz="1600" dirty="0" smtClean="0"/>
              <a:t> </a:t>
            </a:r>
            <a:r>
              <a:rPr lang="ru-RU" sz="1600" dirty="0"/>
              <a:t>РФ «Порядок построения и оформления специальных технических условий для разработки проектной документации на объект капитального строительства» (утв. Нормативно-техническим советом </a:t>
            </a:r>
            <a:r>
              <a:rPr lang="ru-RU" sz="1600" dirty="0" err="1"/>
              <a:t>Минрегиона</a:t>
            </a:r>
            <a:r>
              <a:rPr lang="ru-RU" sz="1600" dirty="0"/>
              <a:t> РФ, протокол от 01.02.2011 года № 1</a:t>
            </a:r>
            <a:r>
              <a:rPr lang="ru-RU" sz="1600" dirty="0" smtClean="0"/>
              <a:t>).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212375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443841"/>
            <a:ext cx="78488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/>
              <a:t>Ст. 6 Приказа № 36 Минрегиона России.</a:t>
            </a:r>
          </a:p>
          <a:p>
            <a:endParaRPr lang="ru-RU" sz="2000" b="1" dirty="0"/>
          </a:p>
          <a:p>
            <a:pPr algn="just"/>
            <a:r>
              <a:rPr lang="ru-RU" sz="2000" b="1" i="1" dirty="0" smtClean="0">
                <a:solidFill>
                  <a:schemeClr val="tx2"/>
                </a:solidFill>
              </a:rPr>
              <a:t>«Разработке </a:t>
            </a:r>
            <a:r>
              <a:rPr lang="ru-RU" sz="2000" b="1" i="1" dirty="0">
                <a:solidFill>
                  <a:schemeClr val="tx2"/>
                </a:solidFill>
              </a:rPr>
              <a:t>СТУ должно предшествовать определение </a:t>
            </a:r>
            <a:r>
              <a:rPr lang="ru-RU" sz="2000" b="1" i="1" dirty="0" smtClean="0">
                <a:solidFill>
                  <a:schemeClr val="tx2"/>
                </a:solidFill>
              </a:rPr>
              <a:t>принципиальных технических </a:t>
            </a:r>
            <a:r>
              <a:rPr lang="ru-RU" sz="2000" b="1" i="1" dirty="0">
                <a:solidFill>
                  <a:schemeClr val="tx2"/>
                </a:solidFill>
              </a:rPr>
              <a:t>решений </a:t>
            </a:r>
            <a:r>
              <a:rPr lang="ru-RU" sz="2000" b="1" i="1" dirty="0" smtClean="0">
                <a:solidFill>
                  <a:schemeClr val="tx2"/>
                </a:solidFill>
              </a:rPr>
              <a:t>по объекту </a:t>
            </a:r>
            <a:r>
              <a:rPr lang="ru-RU" sz="2000" b="1" i="1" dirty="0">
                <a:solidFill>
                  <a:schemeClr val="tx2"/>
                </a:solidFill>
              </a:rPr>
              <a:t>(в том числе объемно-планировочные и </a:t>
            </a:r>
            <a:r>
              <a:rPr lang="ru-RU" sz="2000" b="1" i="1" dirty="0" smtClean="0">
                <a:solidFill>
                  <a:schemeClr val="tx2"/>
                </a:solidFill>
              </a:rPr>
              <a:t>конструктивные решения</a:t>
            </a:r>
            <a:r>
              <a:rPr lang="ru-RU" sz="2000" b="1" i="1" dirty="0">
                <a:solidFill>
                  <a:schemeClr val="tx2"/>
                </a:solidFill>
              </a:rPr>
              <a:t>, применяемые материалы и изделия), а также анализ имеющейся </a:t>
            </a:r>
            <a:r>
              <a:rPr lang="ru-RU" sz="2000" b="1" i="1" dirty="0" smtClean="0">
                <a:solidFill>
                  <a:schemeClr val="tx2"/>
                </a:solidFill>
              </a:rPr>
              <a:t>нормативной базы </a:t>
            </a:r>
            <a:r>
              <a:rPr lang="ru-RU" sz="2000" b="1" i="1" dirty="0">
                <a:solidFill>
                  <a:schemeClr val="tx2"/>
                </a:solidFill>
              </a:rPr>
              <a:t>в отношении конкретного объекта, который служит основой для </a:t>
            </a:r>
            <a:r>
              <a:rPr lang="ru-RU" sz="2000" b="1" i="1" dirty="0" smtClean="0">
                <a:solidFill>
                  <a:schemeClr val="tx2"/>
                </a:solidFill>
              </a:rPr>
              <a:t>выработки недостающих </a:t>
            </a:r>
            <a:r>
              <a:rPr lang="ru-RU" sz="2000" b="1" i="1" dirty="0">
                <a:solidFill>
                  <a:schemeClr val="tx2"/>
                </a:solidFill>
              </a:rPr>
              <a:t>нормативных положений или разработки отсутствующих норм </a:t>
            </a:r>
            <a:r>
              <a:rPr lang="ru-RU" sz="2000" b="1" i="1" dirty="0" smtClean="0">
                <a:solidFill>
                  <a:schemeClr val="tx2"/>
                </a:solidFill>
              </a:rPr>
              <a:t>по определенным </a:t>
            </a:r>
            <a:r>
              <a:rPr lang="ru-RU" sz="2000" b="1" i="1" dirty="0">
                <a:solidFill>
                  <a:schemeClr val="tx2"/>
                </a:solidFill>
              </a:rPr>
              <a:t>направлениям</a:t>
            </a:r>
            <a:r>
              <a:rPr lang="ru-RU" sz="2000" b="1" i="1" dirty="0" smtClean="0">
                <a:solidFill>
                  <a:schemeClr val="tx2"/>
                </a:solidFill>
              </a:rPr>
              <a:t>.»</a:t>
            </a:r>
          </a:p>
          <a:p>
            <a:pPr algn="just"/>
            <a:endParaRPr lang="ru-RU" sz="2000" b="1" dirty="0"/>
          </a:p>
          <a:p>
            <a:pPr algn="ctr"/>
            <a:r>
              <a:rPr lang="ru-RU" sz="2000" b="1" u="sng" dirty="0" smtClean="0">
                <a:solidFill>
                  <a:srgbClr val="FF0000"/>
                </a:solidFill>
              </a:rPr>
              <a:t>Создать техническое задание с перечнем отступлений!</a:t>
            </a:r>
            <a:endParaRPr lang="ru-RU" sz="2000" b="1" u="sng" dirty="0">
              <a:solidFill>
                <a:srgbClr val="FF0000"/>
              </a:solidFill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467544" y="233682"/>
            <a:ext cx="8280920" cy="7447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4780" tIns="47390" rIns="94780" bIns="47390" anchor="b"/>
          <a:lstStyle/>
          <a:p>
            <a:pPr algn="ctr">
              <a:tabLst>
                <a:tab pos="0" algn="l"/>
                <a:tab pos="937967" algn="l"/>
                <a:tab pos="1877606" algn="l"/>
                <a:tab pos="2817245" algn="l"/>
                <a:tab pos="3756883" algn="l"/>
                <a:tab pos="4694850" algn="l"/>
                <a:tab pos="5634488" algn="l"/>
                <a:tab pos="6574127" algn="l"/>
                <a:tab pos="7513766" algn="l"/>
                <a:tab pos="8455077" algn="l"/>
                <a:tab pos="9394716" algn="l"/>
                <a:tab pos="10334354" algn="l"/>
                <a:tab pos="11273993" algn="l"/>
              </a:tabLst>
            </a:pPr>
            <a:r>
              <a:rPr lang="ru-RU" sz="2400" b="1" dirty="0" smtClean="0">
                <a:solidFill>
                  <a:srgbClr val="FF0000"/>
                </a:solidFill>
              </a:rPr>
              <a:t>До начала разработки </a:t>
            </a:r>
            <a:r>
              <a:rPr lang="ru-RU" sz="2400" b="1" dirty="0">
                <a:solidFill>
                  <a:srgbClr val="FF0000"/>
                </a:solidFill>
              </a:rPr>
              <a:t>СТУ </a:t>
            </a:r>
            <a:r>
              <a:rPr lang="ru-RU" sz="2400" b="1" dirty="0" smtClean="0">
                <a:solidFill>
                  <a:srgbClr val="FF0000"/>
                </a:solidFill>
              </a:rPr>
              <a:t>необходимо!</a:t>
            </a:r>
            <a:endParaRPr lang="en-US" sz="24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5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78962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E8FECE8-2F0B-47C9-8B9A-26A6CDD2A397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6</a:t>
            </a:fld>
            <a:endParaRPr lang="ru-RU" sz="1500" dirty="0">
              <a:solidFill>
                <a:srgbClr val="000000"/>
              </a:solidFill>
            </a:endParaRPr>
          </a:p>
        </p:txBody>
      </p:sp>
      <p:sp>
        <p:nvSpPr>
          <p:cNvPr id="7171" name="Прямоугольник 10"/>
          <p:cNvSpPr>
            <a:spLocks noChangeArrowheads="1"/>
          </p:cNvSpPr>
          <p:nvPr/>
        </p:nvSpPr>
        <p:spPr bwMode="auto">
          <a:xfrm>
            <a:off x="323528" y="1422837"/>
            <a:ext cx="8537076" cy="4636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6305" tIns="48152" rIns="96305" bIns="48152">
            <a:spAutoFit/>
          </a:bodyPr>
          <a:lstStyle/>
          <a:p>
            <a:pPr marL="457200" indent="-457200">
              <a:spcAft>
                <a:spcPts val="632"/>
              </a:spcAft>
              <a:buFont typeface="+mj-lt"/>
              <a:buAutoNum type="arabicPeriod"/>
            </a:pPr>
            <a:r>
              <a:rPr lang="ru-RU" sz="2000" dirty="0" smtClean="0"/>
              <a:t>Требования </a:t>
            </a:r>
            <a:r>
              <a:rPr lang="ru-RU" sz="2000" dirty="0"/>
              <a:t>СТУ должны касаться только обеспечения    надежности и безопасности объекта.</a:t>
            </a:r>
          </a:p>
          <a:p>
            <a:pPr marL="457200" indent="-457200">
              <a:spcAft>
                <a:spcPts val="632"/>
              </a:spcAft>
              <a:buFont typeface="+mj-lt"/>
              <a:buAutoNum type="arabicPeriod"/>
            </a:pPr>
            <a:r>
              <a:rPr lang="ru-RU" sz="2000" dirty="0" smtClean="0"/>
              <a:t>Вопросы </a:t>
            </a:r>
            <a:r>
              <a:rPr lang="ru-RU" sz="2000" dirty="0"/>
              <a:t>классификации, унификации объекта и его сооружений, сметной стоимости, </a:t>
            </a:r>
            <a:r>
              <a:rPr lang="ru-RU" sz="2000" dirty="0" smtClean="0"/>
              <a:t>эффективности, экологии,  </a:t>
            </a:r>
            <a:r>
              <a:rPr lang="ru-RU" sz="2000" dirty="0"/>
              <a:t>функционирования, ресурсосбережения, логистики и т.п. </a:t>
            </a:r>
            <a:r>
              <a:rPr lang="ru-RU" sz="2000" u="sng" dirty="0"/>
              <a:t>не являются предметом СТУ</a:t>
            </a:r>
            <a:r>
              <a:rPr lang="ru-RU" sz="2000" dirty="0"/>
              <a:t> . </a:t>
            </a:r>
          </a:p>
          <a:p>
            <a:pPr marL="457200" indent="-457200">
              <a:spcAft>
                <a:spcPts val="632"/>
              </a:spcAft>
              <a:buFont typeface="+mj-lt"/>
              <a:buAutoNum type="arabicPeriod"/>
            </a:pPr>
            <a:r>
              <a:rPr lang="ru-RU" sz="2000" dirty="0" smtClean="0"/>
              <a:t>Под </a:t>
            </a:r>
            <a:r>
              <a:rPr lang="ru-RU" sz="2000" dirty="0"/>
              <a:t>объектом в СТУ понимается объект капитального строительства, согласно Градостроительного кодекса РФ. Отдельно взятое оборудование/материал не могут быть предметом СТУ – только в составе объекта капитального строительства. Вопросы безопасности оборудования/материала решаются в рамках их </a:t>
            </a:r>
            <a:r>
              <a:rPr lang="ru-RU" sz="2000" dirty="0" smtClean="0"/>
              <a:t>сертификации.</a:t>
            </a:r>
          </a:p>
          <a:p>
            <a:pPr marL="457200" indent="-457200">
              <a:spcAft>
                <a:spcPts val="632"/>
              </a:spcAft>
              <a:buFont typeface="+mj-lt"/>
              <a:buAutoNum type="arabicPeriod"/>
            </a:pPr>
            <a:r>
              <a:rPr lang="ru-RU" sz="2000" dirty="0"/>
              <a:t>Не связанные технологически объекты – отдельные СТУ (даже если они однотипные)</a:t>
            </a:r>
          </a:p>
        </p:txBody>
      </p:sp>
      <p:sp>
        <p:nvSpPr>
          <p:cNvPr id="7172" name="Text Box 4"/>
          <p:cNvSpPr txBox="1">
            <a:spLocks noChangeArrowheads="1"/>
          </p:cNvSpPr>
          <p:nvPr/>
        </p:nvSpPr>
        <p:spPr bwMode="auto">
          <a:xfrm>
            <a:off x="1926427" y="3974150"/>
            <a:ext cx="587724" cy="47344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>
              <a:lnSpc>
                <a:spcPct val="80000"/>
              </a:lnSpc>
              <a:spcBef>
                <a:spcPts val="1185"/>
              </a:spcBef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endParaRPr lang="ru-RU" sz="2100" i="1">
              <a:solidFill>
                <a:srgbClr val="FF0000"/>
              </a:solidFill>
            </a:endParaRPr>
          </a:p>
        </p:txBody>
      </p:sp>
      <p:sp>
        <p:nvSpPr>
          <p:cNvPr id="7174" name="Text Box 2"/>
          <p:cNvSpPr txBox="1">
            <a:spLocks noChangeArrowheads="1"/>
          </p:cNvSpPr>
          <p:nvPr/>
        </p:nvSpPr>
        <p:spPr bwMode="auto">
          <a:xfrm>
            <a:off x="395536" y="233682"/>
            <a:ext cx="8465068" cy="7447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4780" tIns="47390" rIns="94780" bIns="47390" anchor="b"/>
          <a:lstStyle/>
          <a:p>
            <a:pPr algn="ctr">
              <a:tabLst>
                <a:tab pos="0" algn="l"/>
                <a:tab pos="937967" algn="l"/>
                <a:tab pos="1877606" algn="l"/>
                <a:tab pos="2817245" algn="l"/>
                <a:tab pos="3756883" algn="l"/>
                <a:tab pos="4694850" algn="l"/>
                <a:tab pos="5634488" algn="l"/>
                <a:tab pos="6574127" algn="l"/>
                <a:tab pos="7513766" algn="l"/>
                <a:tab pos="8455077" algn="l"/>
                <a:tab pos="9394716" algn="l"/>
                <a:tab pos="10334354" algn="l"/>
                <a:tab pos="11273993" algn="l"/>
              </a:tabLst>
            </a:pPr>
            <a:r>
              <a:rPr lang="ru-RU" sz="2400" b="1" dirty="0">
                <a:solidFill>
                  <a:srgbClr val="FF0000"/>
                </a:solidFill>
              </a:rPr>
              <a:t>Ограничения на предмет разработки СТУ в РФ</a:t>
            </a:r>
            <a:endParaRPr lang="en-US" sz="2400" b="1" dirty="0">
              <a:solidFill>
                <a:srgbClr val="FF0000"/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058134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Text Box 2"/>
          <p:cNvSpPr txBox="1">
            <a:spLocks noChangeArrowheads="1"/>
          </p:cNvSpPr>
          <p:nvPr/>
        </p:nvSpPr>
        <p:spPr bwMode="auto">
          <a:xfrm>
            <a:off x="214282" y="214290"/>
            <a:ext cx="8786874" cy="9918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 anchor="b"/>
          <a:lstStyle>
            <a:lvl1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ts val="105"/>
              </a:spcBef>
            </a:pPr>
            <a:r>
              <a:rPr lang="ru-RU" sz="2400" b="1" dirty="0">
                <a:latin typeface="Arial" charset="0"/>
              </a:rPr>
              <a:t>Примеры отступлений от действующих </a:t>
            </a:r>
            <a:r>
              <a:rPr lang="ru-RU" sz="2400" b="1" dirty="0" smtClean="0">
                <a:latin typeface="Arial" charset="0"/>
              </a:rPr>
              <a:t>норм</a:t>
            </a:r>
            <a:r>
              <a:rPr lang="ru-RU" sz="2900" b="1" dirty="0" smtClean="0">
                <a:latin typeface="Arial" charset="0"/>
              </a:rPr>
              <a:t/>
            </a:r>
            <a:br>
              <a:rPr lang="ru-RU" sz="2900" b="1" dirty="0" smtClean="0">
                <a:latin typeface="Arial" charset="0"/>
              </a:rPr>
            </a:br>
            <a:r>
              <a:rPr lang="ru-RU" sz="2900" b="1" dirty="0" smtClean="0">
                <a:latin typeface="Arial" charset="0"/>
              </a:rPr>
              <a:t> </a:t>
            </a:r>
            <a:r>
              <a:rPr lang="ru-RU" sz="1700" b="1" dirty="0">
                <a:latin typeface="Arial" charset="0"/>
              </a:rPr>
              <a:t>(для магистральных трубопроводов)</a:t>
            </a:r>
            <a:r>
              <a:rPr lang="ru-RU" sz="2900" b="1" dirty="0">
                <a:latin typeface="Arial" charset="0"/>
              </a:rPr>
              <a:t> </a:t>
            </a:r>
            <a:endParaRPr lang="en-GB" sz="2900" b="1" dirty="0">
              <a:latin typeface="Arial" charset="0"/>
            </a:endParaRPr>
          </a:p>
        </p:txBody>
      </p:sp>
      <p:sp>
        <p:nvSpPr>
          <p:cNvPr id="119811" name="Text Box 3"/>
          <p:cNvSpPr txBox="1">
            <a:spLocks noChangeArrowheads="1"/>
          </p:cNvSpPr>
          <p:nvPr/>
        </p:nvSpPr>
        <p:spPr bwMode="auto">
          <a:xfrm>
            <a:off x="857224" y="1714488"/>
            <a:ext cx="7340015" cy="39188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just"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Сокращение минимальных нормативных расстояний от трассы трубопровода до населенных пунктов, жилых строений, промышленных объектов, ж</a:t>
            </a:r>
            <a:r>
              <a:rPr lang="en-US" sz="2100" dirty="0">
                <a:latin typeface="Arial" charset="0"/>
              </a:rPr>
              <a:t>/</a:t>
            </a:r>
            <a:r>
              <a:rPr lang="ru-RU" sz="2100" dirty="0" err="1">
                <a:latin typeface="Arial" charset="0"/>
              </a:rPr>
              <a:t>д</a:t>
            </a:r>
            <a:r>
              <a:rPr lang="ru-RU" sz="2100" dirty="0">
                <a:latin typeface="Arial" charset="0"/>
              </a:rPr>
              <a:t> и а</a:t>
            </a:r>
            <a:r>
              <a:rPr lang="en-US" sz="2100" dirty="0">
                <a:latin typeface="Arial" charset="0"/>
              </a:rPr>
              <a:t>/</a:t>
            </a:r>
            <a:r>
              <a:rPr lang="ru-RU" sz="2100" dirty="0" err="1">
                <a:latin typeface="Arial" charset="0"/>
              </a:rPr>
              <a:t>д</a:t>
            </a:r>
            <a:r>
              <a:rPr lang="ru-RU" sz="2100" dirty="0">
                <a:latin typeface="Arial" charset="0"/>
              </a:rPr>
              <a:t>, водных объектов;</a:t>
            </a:r>
          </a:p>
          <a:p>
            <a:pPr algn="just"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Ненормативные сближения ниток трубопроводов, прокладываемых в одном техническом коридоре;</a:t>
            </a:r>
          </a:p>
          <a:p>
            <a:pPr algn="just"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Прокладка кабелей технологической связи в одной траншее с </a:t>
            </a:r>
            <a:r>
              <a:rPr lang="ru-RU" sz="2100" dirty="0" smtClean="0">
                <a:latin typeface="Arial" charset="0"/>
              </a:rPr>
              <a:t>трубопроводом;</a:t>
            </a:r>
            <a:endParaRPr lang="ru-RU" sz="2100" dirty="0">
              <a:latin typeface="Arial" charset="0"/>
            </a:endParaRPr>
          </a:p>
          <a:p>
            <a:pPr algn="just"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Отказ от строительства резервных ниток, запорной арматуры при пересечении водотоков и болот </a:t>
            </a:r>
            <a:r>
              <a:rPr lang="en-US" sz="2100" dirty="0">
                <a:latin typeface="Arial" charset="0"/>
              </a:rPr>
              <a:t>III </a:t>
            </a:r>
            <a:r>
              <a:rPr lang="ru-RU" sz="2100" dirty="0">
                <a:latin typeface="Arial" charset="0"/>
              </a:rPr>
              <a:t>типа, ССВД. Применение альтернативных источников электроэнергии, и др. 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endParaRPr lang="ru-RU" sz="2100" dirty="0">
              <a:latin typeface="Arial" charset="0"/>
            </a:endParaRPr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2E480753-A985-4E51-BF77-34047AB4C524}" type="slidenum">
              <a:rPr lang="ru-RU" sz="1500">
                <a:latin typeface="+mn-lt"/>
              </a:rPr>
              <a:pPr algn="r"/>
              <a:t>7</a:t>
            </a:fld>
            <a:endParaRPr lang="ru-RU" sz="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27801142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Text Box 2"/>
          <p:cNvSpPr txBox="1">
            <a:spLocks noChangeArrowheads="1"/>
          </p:cNvSpPr>
          <p:nvPr/>
        </p:nvSpPr>
        <p:spPr bwMode="auto">
          <a:xfrm>
            <a:off x="0" y="155048"/>
            <a:ext cx="9144000" cy="495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 anchor="b"/>
          <a:lstStyle>
            <a:lvl1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ru-RU" sz="2400" b="1" dirty="0">
                <a:latin typeface="Arial" charset="0"/>
              </a:rPr>
              <a:t>Возможный состав компенсирующих мероприятий в СТУ</a:t>
            </a:r>
            <a:endParaRPr lang="en-US" sz="2400" b="1" dirty="0">
              <a:latin typeface="Arial" charset="0"/>
            </a:endParaRPr>
          </a:p>
        </p:txBody>
      </p:sp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467544" y="908720"/>
            <a:ext cx="7988087" cy="5076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marL="0" indent="0"/>
            <a:r>
              <a:rPr lang="ru-RU" sz="2000" u="sng" dirty="0">
                <a:latin typeface="+mn-lt"/>
              </a:rPr>
              <a:t>Технические:</a:t>
            </a:r>
            <a:endParaRPr lang="ru-RU" sz="1400" u="sng" dirty="0">
              <a:latin typeface="+mn-lt"/>
            </a:endParaRPr>
          </a:p>
          <a:p>
            <a:pPr algn="l"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использование </a:t>
            </a:r>
            <a:r>
              <a:rPr lang="ru-RU" sz="1900" dirty="0">
                <a:latin typeface="Arial" charset="0"/>
              </a:rPr>
              <a:t>более жестких требований СНиП </a:t>
            </a:r>
            <a:r>
              <a:rPr lang="ru-RU" sz="1900" dirty="0" smtClean="0">
                <a:latin typeface="Arial" charset="0"/>
              </a:rPr>
              <a:t>2.05.13-90 </a:t>
            </a:r>
            <a:r>
              <a:rPr lang="ru-RU" sz="1900" dirty="0">
                <a:latin typeface="Arial" charset="0"/>
              </a:rPr>
              <a:t>«Нефтепродуктопроводы, прокладываемые  на территории городов и других населенных пунктов</a:t>
            </a:r>
            <a:r>
              <a:rPr lang="ru-RU" sz="1900" dirty="0" smtClean="0">
                <a:latin typeface="Arial" charset="0"/>
              </a:rPr>
              <a:t>», СНиП 2.05.06-85* «Магистральные трубопроводы»</a:t>
            </a:r>
            <a:endParaRPr lang="ru-RU" sz="1900" dirty="0">
              <a:latin typeface="Arial" charset="0"/>
            </a:endParaRPr>
          </a:p>
          <a:p>
            <a:pPr algn="l"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увеличение нормативной толщины стенки;</a:t>
            </a:r>
          </a:p>
          <a:p>
            <a:pPr algn="l"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прокладка трубопровода в защитном кожухе с контролем герметичности межтрубного пространства;</a:t>
            </a:r>
          </a:p>
          <a:p>
            <a:pPr algn="l"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повышение требований к запорной арматуре;</a:t>
            </a:r>
            <a:endParaRPr lang="ru-RU" sz="1900" dirty="0">
              <a:latin typeface="Arial" charset="0"/>
            </a:endParaRPr>
          </a:p>
          <a:p>
            <a:pPr algn="l"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увеличение </a:t>
            </a:r>
            <a:r>
              <a:rPr lang="ru-RU" sz="1900" dirty="0">
                <a:latin typeface="Arial" charset="0"/>
              </a:rPr>
              <a:t>заглубления трубопровода;</a:t>
            </a:r>
          </a:p>
          <a:p>
            <a:pPr algn="l"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дополнительные </a:t>
            </a:r>
            <a:r>
              <a:rPr lang="ru-RU" sz="1900" dirty="0">
                <a:latin typeface="Arial" charset="0"/>
              </a:rPr>
              <a:t>требования к испытаниям на прочность;</a:t>
            </a:r>
          </a:p>
          <a:p>
            <a:pPr algn="l"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выполнение </a:t>
            </a:r>
            <a:r>
              <a:rPr lang="ru-RU" sz="1900" dirty="0">
                <a:latin typeface="Arial" charset="0"/>
              </a:rPr>
              <a:t>защитных инженерных мероприятий;</a:t>
            </a:r>
          </a:p>
          <a:p>
            <a:pPr algn="l"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установка сейсмостанций и интеллектуальных вставок</a:t>
            </a:r>
            <a:r>
              <a:rPr lang="ru-RU" sz="1900" dirty="0" smtClean="0">
                <a:latin typeface="Arial" charset="0"/>
              </a:rPr>
              <a:t>.</a:t>
            </a:r>
          </a:p>
          <a:p>
            <a:pPr marL="0" indent="0" algn="l"/>
            <a:r>
              <a:rPr lang="ru-RU" sz="1900" u="sng" dirty="0" smtClean="0">
                <a:latin typeface="Arial" charset="0"/>
              </a:rPr>
              <a:t>Организационные:</a:t>
            </a:r>
            <a:endParaRPr lang="ru-RU" sz="1900" u="sng" dirty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Более жесткий контроль за строительством;</a:t>
            </a:r>
          </a:p>
          <a:p>
            <a:pPr>
              <a:buFont typeface="Wingdings" pitchFamily="2" charset="2"/>
              <a:buChar char="q"/>
            </a:pPr>
            <a:r>
              <a:rPr lang="ru-RU" sz="1900" dirty="0" smtClean="0">
                <a:latin typeface="Arial" charset="0"/>
              </a:rPr>
              <a:t>Мониторинг состояния трубопровода (СОУ, УЗД)</a:t>
            </a:r>
            <a:endParaRPr lang="ru-RU" sz="1900" dirty="0">
              <a:latin typeface="Arial" charset="0"/>
            </a:endParaRPr>
          </a:p>
          <a:p>
            <a:pPr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Сокращение интервалов обхода трассы;</a:t>
            </a:r>
          </a:p>
          <a:p>
            <a:pPr>
              <a:buFont typeface="Wingdings" pitchFamily="2" charset="2"/>
              <a:buChar char="q"/>
            </a:pPr>
            <a:r>
              <a:rPr lang="ru-RU" sz="1900" dirty="0">
                <a:latin typeface="Arial" charset="0"/>
              </a:rPr>
              <a:t>Более частое проведение ТОР и др.</a:t>
            </a:r>
            <a:endParaRPr lang="ru-RU" sz="2100" dirty="0">
              <a:latin typeface="Arial" charset="0"/>
            </a:endParaRPr>
          </a:p>
          <a:p>
            <a:pPr algn="l">
              <a:buFont typeface="Wingdings" pitchFamily="2" charset="2"/>
              <a:buChar char="q"/>
            </a:pPr>
            <a:endParaRPr lang="ru-RU" sz="1900" dirty="0">
              <a:latin typeface="Arial" charset="0"/>
            </a:endParaRPr>
          </a:p>
          <a:p>
            <a:pPr>
              <a:buFontTx/>
              <a:buChar char="-"/>
            </a:pPr>
            <a:endParaRPr lang="ru-RU" sz="1900" dirty="0">
              <a:latin typeface="Arial" charset="0"/>
            </a:endParaRPr>
          </a:p>
          <a:p>
            <a:pPr>
              <a:buFontTx/>
              <a:buChar char="-"/>
            </a:pPr>
            <a:endParaRPr lang="ru-RU" sz="2100" dirty="0">
              <a:latin typeface="Arial" charset="0"/>
            </a:endParaRPr>
          </a:p>
        </p:txBody>
      </p:sp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ADA3EB38-F6ED-444B-86DE-0B7E6972AD99}" type="slidenum">
              <a:rPr lang="ru-RU" sz="1500">
                <a:latin typeface="+mn-lt"/>
              </a:rPr>
              <a:pPr algn="r"/>
              <a:t>8</a:t>
            </a:fld>
            <a:endParaRPr lang="ru-RU" sz="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78286230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Text Box 2"/>
          <p:cNvSpPr txBox="1">
            <a:spLocks noChangeArrowheads="1"/>
          </p:cNvSpPr>
          <p:nvPr/>
        </p:nvSpPr>
        <p:spPr bwMode="auto">
          <a:xfrm>
            <a:off x="1214414" y="214290"/>
            <a:ext cx="6889427" cy="6790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 anchor="b"/>
          <a:lstStyle>
            <a:lvl1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7700" algn="l"/>
                <a:tab pos="5349875" algn="l"/>
                <a:tab pos="6242050" algn="l"/>
                <a:tab pos="7134225" algn="l"/>
                <a:tab pos="8027988" algn="l"/>
                <a:tab pos="8920163" algn="l"/>
                <a:tab pos="9812338" algn="l"/>
                <a:tab pos="107045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421"/>
              </a:spcBef>
            </a:pPr>
            <a:r>
              <a:rPr lang="ru-RU" sz="2400" b="1" dirty="0">
                <a:latin typeface="Arial" charset="0"/>
              </a:rPr>
              <a:t>Примеры недостающих требований </a:t>
            </a:r>
            <a:endParaRPr lang="en-GB" sz="2400" b="1" dirty="0">
              <a:latin typeface="Arial" charset="0"/>
            </a:endParaRPr>
          </a:p>
        </p:txBody>
      </p:sp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966771" y="1412776"/>
            <a:ext cx="7460824" cy="26644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 marL="398463" indent="-398463"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954088" algn="l"/>
                <a:tab pos="1846263" algn="l"/>
                <a:tab pos="2738438" algn="l"/>
                <a:tab pos="3630613" algn="l"/>
                <a:tab pos="4522788" algn="l"/>
                <a:tab pos="5413375" algn="l"/>
                <a:tab pos="6305550" algn="l"/>
                <a:tab pos="7197725" algn="l"/>
                <a:tab pos="8089900" algn="l"/>
                <a:tab pos="8982075" algn="l"/>
                <a:tab pos="9874250" algn="l"/>
                <a:tab pos="107680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Внутреннее давление более 10 МПа;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Двухфазный (многофазный ) продукт перекачки;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Строительство трубопроводов в новых условиях (морские трубопроводы, сборно-разборные трубопроводы, </a:t>
            </a:r>
            <a:r>
              <a:rPr lang="ru-RU" sz="2100" dirty="0" err="1">
                <a:latin typeface="Arial" charset="0"/>
              </a:rPr>
              <a:t>пневмоиспытания</a:t>
            </a:r>
            <a:r>
              <a:rPr lang="ru-RU" sz="2100" dirty="0">
                <a:latin typeface="Arial" charset="0"/>
              </a:rPr>
              <a:t> нефтепроводов);</a:t>
            </a:r>
          </a:p>
          <a:p>
            <a:pPr>
              <a:spcBef>
                <a:spcPts val="527"/>
              </a:spcBef>
              <a:buSzPct val="85000"/>
              <a:buFont typeface="Wingdings" pitchFamily="2" charset="2"/>
              <a:buChar char="q"/>
            </a:pPr>
            <a:r>
              <a:rPr lang="ru-RU" sz="2100" dirty="0">
                <a:latin typeface="Arial" charset="0"/>
              </a:rPr>
              <a:t>Прокладка трубопровода методом ННБ или </a:t>
            </a:r>
            <a:r>
              <a:rPr lang="ru-RU" sz="2100" dirty="0" err="1">
                <a:latin typeface="Arial" charset="0"/>
              </a:rPr>
              <a:t>микротоннелирования</a:t>
            </a:r>
            <a:r>
              <a:rPr lang="ru-RU" sz="2100" dirty="0">
                <a:latin typeface="Arial" charset="0"/>
              </a:rPr>
              <a:t>;</a:t>
            </a:r>
          </a:p>
          <a:p>
            <a:pPr>
              <a:spcBef>
                <a:spcPts val="527"/>
              </a:spcBef>
              <a:buSzPct val="85000"/>
            </a:pPr>
            <a:endParaRPr lang="ru-RU" sz="2100" dirty="0">
              <a:latin typeface="Arial" charset="0"/>
            </a:endParaRPr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7C3D02D9-40F9-448D-B25A-000FE50285C4}" type="slidenum">
              <a:rPr lang="ru-RU" sz="1500">
                <a:latin typeface="+mn-lt"/>
              </a:rPr>
              <a:pPr algn="r"/>
              <a:t>9</a:t>
            </a:fld>
            <a:endParaRPr lang="ru-RU" sz="1500" dirty="0">
              <a:latin typeface="+mn-lt"/>
            </a:endParaRPr>
          </a:p>
        </p:txBody>
      </p:sp>
      <p:sp>
        <p:nvSpPr>
          <p:cNvPr id="121861" name="Text Box 5"/>
          <p:cNvSpPr txBox="1">
            <a:spLocks noChangeArrowheads="1"/>
          </p:cNvSpPr>
          <p:nvPr/>
        </p:nvSpPr>
        <p:spPr bwMode="auto">
          <a:xfrm>
            <a:off x="827584" y="4290354"/>
            <a:ext cx="7488832" cy="1803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4780" tIns="47390" rIns="94780" bIns="47390"/>
          <a:lstStyle>
            <a:lvl1pPr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555625" algn="l"/>
                <a:tab pos="1447800" algn="l"/>
                <a:tab pos="2338388" algn="l"/>
                <a:tab pos="3232150" algn="l"/>
                <a:tab pos="4124325" algn="l"/>
                <a:tab pos="5016500" algn="l"/>
                <a:tab pos="5908675" algn="l"/>
                <a:tab pos="6800850" algn="l"/>
                <a:tab pos="7693025" algn="l"/>
                <a:tab pos="8585200" algn="l"/>
                <a:tab pos="9477375" algn="l"/>
                <a:tab pos="10369550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>
              <a:spcBef>
                <a:spcPts val="421"/>
              </a:spcBef>
            </a:pPr>
            <a:endParaRPr lang="ru-RU" sz="2100" dirty="0">
              <a:latin typeface="Arial" charset="0"/>
            </a:endParaRPr>
          </a:p>
          <a:p>
            <a:pPr>
              <a:spcBef>
                <a:spcPts val="421"/>
              </a:spcBef>
            </a:pPr>
            <a:r>
              <a:rPr lang="ru-RU" sz="2100" dirty="0">
                <a:latin typeface="Arial" charset="0"/>
              </a:rPr>
              <a:t>Обосновывающие мероприятия: использование зарубежных стандартов (</a:t>
            </a:r>
            <a:r>
              <a:rPr lang="en-US" sz="2100" dirty="0">
                <a:latin typeface="Arial" charset="0"/>
              </a:rPr>
              <a:t>ISO 13623, DNV-OS-F101, ASME B31</a:t>
            </a:r>
            <a:r>
              <a:rPr lang="ru-RU" sz="2100" dirty="0">
                <a:latin typeface="Arial" charset="0"/>
              </a:rPr>
              <a:t>.</a:t>
            </a:r>
            <a:r>
              <a:rPr lang="en-US" sz="2100" dirty="0">
                <a:latin typeface="Arial" charset="0"/>
              </a:rPr>
              <a:t>4</a:t>
            </a:r>
            <a:r>
              <a:rPr lang="ru-RU" sz="2100" dirty="0">
                <a:latin typeface="Arial" charset="0"/>
              </a:rPr>
              <a:t>,</a:t>
            </a:r>
            <a:r>
              <a:rPr lang="en-US" sz="2100" dirty="0">
                <a:latin typeface="Arial" charset="0"/>
              </a:rPr>
              <a:t> B31</a:t>
            </a:r>
            <a:r>
              <a:rPr lang="ru-RU" sz="2100" dirty="0">
                <a:latin typeface="Arial" charset="0"/>
              </a:rPr>
              <a:t>.8 и др.), корпоративных стандартов трубопроводных компаний, расчет риска.</a:t>
            </a:r>
            <a:endParaRPr lang="en-GB" sz="2100" dirty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5527228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Нижний колонтитул 1"/>
          <p:cNvSpPr txBox="1">
            <a:spLocks noGrp="1"/>
          </p:cNvSpPr>
          <p:nvPr/>
        </p:nvSpPr>
        <p:spPr bwMode="auto">
          <a:xfrm>
            <a:off x="2228453" y="6413932"/>
            <a:ext cx="5090339" cy="438884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4788" tIns="47394" rIns="94788" bIns="47394" anchor="ctr"/>
          <a:lstStyle/>
          <a:p>
            <a:pPr>
              <a:tabLst>
                <a:tab pos="762411" algn="l"/>
                <a:tab pos="1524823" algn="l"/>
                <a:tab pos="2287234" algn="l"/>
                <a:tab pos="3049646" algn="l"/>
                <a:tab pos="3812057" algn="l"/>
                <a:tab pos="4574469" algn="l"/>
              </a:tabLst>
            </a:pPr>
            <a:r>
              <a:rPr lang="ru-RU" sz="1500">
                <a:solidFill>
                  <a:srgbClr val="000000"/>
                </a:solidFill>
              </a:rPr>
              <a:t>© НТЦ "Промышленная безопасность"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71498"/>
            <a:ext cx="9144000" cy="6486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Прямоугольник 4"/>
          <p:cNvSpPr>
            <a:spLocks noChangeArrowheads="1"/>
          </p:cNvSpPr>
          <p:nvPr/>
        </p:nvSpPr>
        <p:spPr bwMode="auto">
          <a:xfrm>
            <a:off x="107504" y="0"/>
            <a:ext cx="9056087" cy="4665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6305" tIns="48152" rIns="96305" bIns="48152">
            <a:spAutoFit/>
          </a:bodyPr>
          <a:lstStyle/>
          <a:p>
            <a:pPr algn="ctr"/>
            <a:r>
              <a:rPr lang="ru-RU" sz="2400" b="1" dirty="0" smtClean="0"/>
              <a:t>Обобщенная </a:t>
            </a:r>
            <a:r>
              <a:rPr lang="ru-RU" sz="2400" b="1" dirty="0"/>
              <a:t>процедура разработки и согласования СТУ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683244" y="504000"/>
            <a:ext cx="391454" cy="18000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r>
              <a:rPr lang="ru-RU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5 - 6</a:t>
            </a:r>
            <a:endParaRPr lang="ru-RU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2280" y="512700"/>
            <a:ext cx="391454" cy="18000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r>
              <a:rPr lang="ru-RU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7 - 8</a:t>
            </a:r>
            <a:endParaRPr lang="ru-RU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763688" y="512696"/>
            <a:ext cx="391454" cy="18000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noAutofit/>
          </a:bodyPr>
          <a:lstStyle/>
          <a:p>
            <a:r>
              <a:rPr lang="ru-RU" sz="800" b="1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2 - 3</a:t>
            </a:r>
            <a:endParaRPr lang="ru-RU" sz="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7198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latin typeface="Arial" charset="0"/>
              </a:rPr>
              <a:t>Документы, определяющие необходимость разработки </a:t>
            </a:r>
            <a:r>
              <a:rPr lang="ru-RU" sz="2400" b="1" dirty="0" smtClean="0">
                <a:latin typeface="Arial" charset="0"/>
              </a:rPr>
              <a:t>Обоснования Безопасности (ОБ)</a:t>
            </a:r>
            <a:r>
              <a:rPr lang="en-US" sz="2400" b="1" dirty="0">
                <a:latin typeface="Arial" charset="0"/>
              </a:rPr>
              <a:t/>
            </a:r>
            <a:br>
              <a:rPr lang="en-US" sz="2400" b="1" dirty="0">
                <a:latin typeface="Arial" charset="0"/>
              </a:rPr>
            </a:br>
            <a:endParaRPr lang="ru-RU" sz="24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</a:rPr>
              <a:t>ФЗ № 116-ФЗ «О промышленной безопасности опасных производственных объектов» (в ред. № 22-ФЗ от 04.03.2013</a:t>
            </a:r>
            <a:r>
              <a:rPr lang="ru-RU" sz="2000" dirty="0" smtClean="0">
                <a:solidFill>
                  <a:srgbClr val="C00000"/>
                </a:solidFill>
              </a:rPr>
              <a:t>)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</a:rPr>
              <a:t>Федеральные нормы и правила в области промышленной безопасности </a:t>
            </a:r>
            <a:r>
              <a:rPr lang="ru-RU" sz="2000" dirty="0" smtClean="0">
                <a:solidFill>
                  <a:srgbClr val="C00000"/>
                </a:solidFill>
              </a:rPr>
              <a:t>«Общие </a:t>
            </a:r>
            <a:r>
              <a:rPr lang="ru-RU" sz="2000" dirty="0">
                <a:solidFill>
                  <a:srgbClr val="C00000"/>
                </a:solidFill>
              </a:rPr>
              <a:t>требования к обоснованию безопасности опасного производственного </a:t>
            </a:r>
            <a:r>
              <a:rPr lang="ru-RU" sz="2000" dirty="0" smtClean="0">
                <a:solidFill>
                  <a:srgbClr val="C00000"/>
                </a:solidFill>
              </a:rPr>
              <a:t>объекта» (</a:t>
            </a:r>
            <a:r>
              <a:rPr lang="ru-RU" sz="2000" dirty="0">
                <a:solidFill>
                  <a:srgbClr val="C00000"/>
                </a:solidFill>
              </a:rPr>
              <a:t>Приказ Федеральной службы по экологическому, технологическому и атомному надзору (</a:t>
            </a:r>
            <a:r>
              <a:rPr lang="ru-RU" sz="2000" dirty="0" err="1">
                <a:solidFill>
                  <a:srgbClr val="C00000"/>
                </a:solidFill>
              </a:rPr>
              <a:t>Ростехнадзор</a:t>
            </a:r>
            <a:r>
              <a:rPr lang="ru-RU" sz="2000" dirty="0">
                <a:solidFill>
                  <a:srgbClr val="C00000"/>
                </a:solidFill>
              </a:rPr>
              <a:t>) от 15 июля 2013 г. </a:t>
            </a:r>
            <a:r>
              <a:rPr lang="ru-RU" sz="2000" dirty="0" smtClean="0">
                <a:solidFill>
                  <a:srgbClr val="C00000"/>
                </a:solidFill>
              </a:rPr>
              <a:t>№ </a:t>
            </a:r>
            <a:r>
              <a:rPr lang="ru-RU" sz="2000" dirty="0">
                <a:solidFill>
                  <a:srgbClr val="C00000"/>
                </a:solidFill>
              </a:rPr>
              <a:t>306 г. </a:t>
            </a:r>
            <a:r>
              <a:rPr lang="ru-RU" sz="2000" dirty="0" smtClean="0">
                <a:solidFill>
                  <a:srgbClr val="C00000"/>
                </a:solidFill>
              </a:rPr>
              <a:t>Москва. </a:t>
            </a:r>
            <a:r>
              <a:rPr lang="ru-RU" sz="2000" dirty="0">
                <a:solidFill>
                  <a:srgbClr val="C00000"/>
                </a:solidFill>
              </a:rPr>
              <a:t>Зарегистрирован в Минюсте РФ 20 августа 2013 г. Регистрационный </a:t>
            </a:r>
            <a:r>
              <a:rPr lang="ru-RU" sz="2000" dirty="0" smtClean="0">
                <a:solidFill>
                  <a:srgbClr val="C00000"/>
                </a:solidFill>
              </a:rPr>
              <a:t>№ 29581)</a:t>
            </a:r>
            <a:endParaRPr lang="ru-RU" sz="2000" dirty="0">
              <a:solidFill>
                <a:srgbClr val="C00000"/>
              </a:solidFill>
            </a:endParaRPr>
          </a:p>
          <a:p>
            <a:endParaRPr lang="ru-RU" sz="2000" dirty="0"/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7C3D02D9-40F9-448D-B25A-000FE50285C4}" type="slidenum">
              <a:rPr lang="ru-RU" sz="1500">
                <a:latin typeface="+mn-lt"/>
              </a:rPr>
              <a:pPr algn="r"/>
              <a:t>11</a:t>
            </a:fld>
            <a:endParaRPr lang="ru-RU" sz="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871581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6350" y="1412875"/>
            <a:ext cx="9144000" cy="5040461"/>
          </a:xfrm>
        </p:spPr>
        <p:txBody>
          <a:bodyPr rtlCol="0" anchor="ctr">
            <a:noAutofit/>
          </a:bodyPr>
          <a:lstStyle/>
          <a:p>
            <a:pPr marL="0" lvl="1" indent="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" b="1" dirty="0">
                <a:latin typeface="Arial Narrow" pitchFamily="34" charset="0"/>
              </a:rPr>
              <a:t>ФЗ № 116-ФЗ «О промышленной безопасности опасных производственных объектов» (в ред. № 22-ФЗ от 04.03.2013</a:t>
            </a:r>
            <a:r>
              <a:rPr lang="ru-RU" sz="1600" b="1" dirty="0" smtClean="0">
                <a:latin typeface="Arial Narrow" pitchFamily="34" charset="0"/>
              </a:rPr>
              <a:t>), </a:t>
            </a:r>
            <a:r>
              <a:rPr lang="ru-RU" sz="1600" dirty="0" smtClean="0">
                <a:latin typeface="Arial Narrow" pitchFamily="34" charset="0"/>
              </a:rPr>
              <a:t>Статья </a:t>
            </a:r>
            <a:r>
              <a:rPr lang="ru-RU" sz="1600" dirty="0">
                <a:latin typeface="Arial Narrow" pitchFamily="34" charset="0"/>
              </a:rPr>
              <a:t>3: </a:t>
            </a:r>
          </a:p>
          <a:p>
            <a:pPr marL="539750" lvl="1" indent="0" algn="just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1600" i="1" dirty="0">
                <a:solidFill>
                  <a:schemeClr val="tx2"/>
                </a:solidFill>
                <a:latin typeface="Arial Narrow" pitchFamily="34" charset="0"/>
              </a:rPr>
              <a:t>«В случае, если при эксплуатации, капитальном ремонте, консервации или ликвидации опасного производственного объекта</a:t>
            </a:r>
            <a:r>
              <a:rPr lang="ru-RU" sz="1600" b="1" i="1" dirty="0">
                <a:solidFill>
                  <a:schemeClr val="tx2"/>
                </a:solidFill>
                <a:latin typeface="Arial Narrow" pitchFamily="34" charset="0"/>
              </a:rPr>
              <a:t> требуется отступление от требований промышленной безопасности</a:t>
            </a:r>
            <a:r>
              <a:rPr lang="ru-RU" sz="1600" i="1" dirty="0">
                <a:solidFill>
                  <a:schemeClr val="tx2"/>
                </a:solidFill>
                <a:latin typeface="Arial Narrow" pitchFamily="34" charset="0"/>
              </a:rPr>
              <a:t>, установленных федеральными нормами и правилами в области промышленной безопасности, таких </a:t>
            </a:r>
            <a:r>
              <a:rPr lang="ru-RU" sz="1600" b="1" i="1" dirty="0">
                <a:solidFill>
                  <a:schemeClr val="tx2"/>
                </a:solidFill>
                <a:latin typeface="Arial Narrow" pitchFamily="34" charset="0"/>
              </a:rPr>
              <a:t>требований недостаточно и (или) они не установлены</a:t>
            </a:r>
            <a:r>
              <a:rPr lang="ru-RU" sz="1600" i="1" dirty="0">
                <a:solidFill>
                  <a:schemeClr val="tx2"/>
                </a:solidFill>
                <a:latin typeface="Arial Narrow" pitchFamily="34" charset="0"/>
              </a:rPr>
              <a:t>, лицом, осуществляющим подготовку проектной документации на строительство, реконструкцию опасного производственного объекта, могут быть установлены требования промышленной безопасности к его эксплуатации, капитальному ремонту, консервации и ликвидации в обосновании промышленной безопасности</a:t>
            </a:r>
            <a:r>
              <a:rPr lang="ru-RU" sz="1600" i="1" dirty="0" smtClean="0">
                <a:solidFill>
                  <a:schemeClr val="tx2"/>
                </a:solidFill>
                <a:latin typeface="Arial Narrow" pitchFamily="34" charset="0"/>
              </a:rPr>
              <a:t>»</a:t>
            </a:r>
          </a:p>
          <a:p>
            <a:pPr marL="0" indent="0">
              <a:buNone/>
            </a:pPr>
            <a:r>
              <a:rPr lang="ru-RU" sz="1600" b="1" dirty="0">
                <a:latin typeface="Arial Narrow" pitchFamily="34" charset="0"/>
              </a:rPr>
              <a:t>Обоснование безопасности ОПО:</a:t>
            </a:r>
          </a:p>
          <a:p>
            <a:pPr lvl="1" indent="-203200">
              <a:buFont typeface="Arial" charset="0"/>
              <a:buChar char="•"/>
            </a:pPr>
            <a:r>
              <a:rPr lang="ru-RU" sz="1600" dirty="0">
                <a:latin typeface="Arial Narrow" pitchFamily="34" charset="0"/>
              </a:rPr>
              <a:t>Разрабатывается проектировщиком при эксплуатации в случае разработки проектной документации для капитального ремонта, консервации или ликвидации ОПО;</a:t>
            </a:r>
          </a:p>
          <a:p>
            <a:pPr lvl="1" indent="-203200">
              <a:buFont typeface="Arial" charset="0"/>
              <a:buChar char="•"/>
            </a:pPr>
            <a:r>
              <a:rPr lang="ru-RU" sz="1600" dirty="0">
                <a:latin typeface="Arial Narrow" pitchFamily="34" charset="0"/>
              </a:rPr>
              <a:t>Проходит экспертизу промышленной безопасности;</a:t>
            </a:r>
          </a:p>
          <a:p>
            <a:pPr lvl="1" indent="-203200">
              <a:buFont typeface="Arial" charset="0"/>
              <a:buChar char="•"/>
            </a:pPr>
            <a:r>
              <a:rPr lang="ru-RU" sz="1600" dirty="0">
                <a:latin typeface="Arial Narrow" pitchFamily="34" charset="0"/>
              </a:rPr>
              <a:t>Применяется при подготовке проектных решений ОПО;</a:t>
            </a:r>
          </a:p>
          <a:p>
            <a:pPr lvl="1" indent="-203200">
              <a:buFont typeface="Arial" charset="0"/>
              <a:buChar char="•"/>
            </a:pPr>
            <a:r>
              <a:rPr lang="ru-RU" sz="1600" dirty="0">
                <a:latin typeface="Arial Narrow" pitchFamily="34" charset="0"/>
              </a:rPr>
              <a:t>Требования исполняются эксплуатирующей организацией при эксплуатации, капитальном ремонте, консервации и ликвидации ОПО;</a:t>
            </a:r>
          </a:p>
          <a:p>
            <a:pPr lvl="1" indent="-203200">
              <a:buFont typeface="Arial" charset="0"/>
              <a:buChar char="•"/>
            </a:pPr>
            <a:r>
              <a:rPr lang="ru-RU" sz="1600" dirty="0">
                <a:latin typeface="Arial Narrow" pitchFamily="34" charset="0"/>
              </a:rPr>
              <a:t>Исполнение требований проверяется при осуществлении надзора в области промышленной безопасности.</a:t>
            </a:r>
          </a:p>
          <a:p>
            <a:pPr marL="539750" lvl="1" indent="0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ru-RU" sz="1600" dirty="0">
              <a:latin typeface="Arial Narrow" pitchFamily="34" charset="0"/>
            </a:endParaRPr>
          </a:p>
        </p:txBody>
      </p:sp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6350" y="10615"/>
            <a:ext cx="9144000" cy="1439862"/>
          </a:xfrm>
        </p:spPr>
        <p:txBody>
          <a:bodyPr/>
          <a:lstStyle/>
          <a:p>
            <a:r>
              <a:rPr lang="ru-RU" sz="2400" b="1" dirty="0" smtClean="0"/>
              <a:t>Обоснование безопасности – нормы индивидуального подхода к реализации ОПО в условиях </a:t>
            </a:r>
            <a:r>
              <a:rPr lang="ru-RU" sz="2400" b="1" dirty="0"/>
              <a:t>отступления </a:t>
            </a:r>
            <a:r>
              <a:rPr lang="ru-RU" sz="2400" b="1" dirty="0" smtClean="0"/>
              <a:t>от отечественных </a:t>
            </a:r>
            <a:r>
              <a:rPr lang="ru-RU" sz="2400" b="1" dirty="0"/>
              <a:t>НД </a:t>
            </a:r>
            <a:r>
              <a:rPr lang="ru-RU" sz="2400" b="1" dirty="0" smtClean="0"/>
              <a:t>или их недостаточности</a:t>
            </a: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4780" tIns="47390" rIns="94780" bIns="47390"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5pPr>
            <a:lvl6pPr marL="25146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6pPr>
            <a:lvl7pPr marL="29718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7pPr>
            <a:lvl8pPr marL="34290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8pPr>
            <a:lvl9pPr marL="3886200" indent="-228600" algn="ctr" defTabSz="449263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8" charset="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3613" algn="l"/>
                <a:tab pos="8229600" algn="l"/>
                <a:tab pos="9142413" algn="l"/>
                <a:tab pos="10056813" algn="l"/>
              </a:tabLst>
              <a:defRPr sz="900">
                <a:solidFill>
                  <a:srgbClr val="000000"/>
                </a:solidFill>
                <a:latin typeface="Times New Roman" pitchFamily="18" charset="0"/>
              </a:defRPr>
            </a:lvl9pPr>
          </a:lstStyle>
          <a:p>
            <a:pPr algn="r"/>
            <a:fld id="{7C3D02D9-40F9-448D-B25A-000FE50285C4}" type="slidenum">
              <a:rPr lang="ru-RU" sz="1500">
                <a:latin typeface="+mn-lt"/>
              </a:rPr>
              <a:pPr algn="r"/>
              <a:t>12</a:t>
            </a:fld>
            <a:endParaRPr lang="ru-RU" sz="15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58351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/>
          <a:lstStyle/>
          <a:p>
            <a:r>
              <a:rPr lang="ru-RU" sz="2400" b="1" dirty="0"/>
              <a:t>Общие требования к обоснованию безопасности опасного производственного объекта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184576"/>
          </a:xfrm>
        </p:spPr>
        <p:txBody>
          <a:bodyPr/>
          <a:lstStyle/>
          <a:p>
            <a:r>
              <a:rPr lang="ru-RU" sz="1600" dirty="0"/>
              <a:t>Настоящие Федеральные нормы и правила устанавливают обязательные требования к обоснованию безопасности опасного производственного </a:t>
            </a:r>
            <a:r>
              <a:rPr lang="ru-RU" sz="1600" dirty="0" smtClean="0"/>
              <a:t>объекта;</a:t>
            </a:r>
          </a:p>
          <a:p>
            <a:r>
              <a:rPr lang="ru-RU" sz="1600" dirty="0"/>
              <a:t>Обоснование безопасности содержит:</a:t>
            </a:r>
          </a:p>
          <a:p>
            <a:pPr lvl="1"/>
            <a:r>
              <a:rPr lang="ru-RU" sz="1200" dirty="0"/>
              <a:t>сведения о результатах оценки риска аварии на опасном производственном объекте и связанной с ней угрозы;</a:t>
            </a:r>
          </a:p>
          <a:p>
            <a:pPr lvl="1"/>
            <a:r>
              <a:rPr lang="ru-RU" sz="1200" dirty="0"/>
              <a:t>условия безопасной эксплуатации опасного производственного объекта;</a:t>
            </a:r>
          </a:p>
          <a:p>
            <a:pPr lvl="1"/>
            <a:r>
              <a:rPr lang="ru-RU" sz="1200" dirty="0"/>
              <a:t>требования к эксплуатации, капитальному ремонту, консервации и ликвидации опасного производственного объекта.</a:t>
            </a:r>
          </a:p>
          <a:p>
            <a:r>
              <a:rPr lang="ru-RU" sz="1600" dirty="0"/>
              <a:t>В обосновании безопасности лицом, осуществляющим подготовку проектной документации на строительство, реконструкцию опасного производственного объекта, могут быть установлены требования промышленной безопасности к его эксплуатации, капитальному ремонту, консервации и </a:t>
            </a:r>
            <a:r>
              <a:rPr lang="ru-RU" sz="1600" dirty="0" smtClean="0"/>
              <a:t>ликвидации;</a:t>
            </a:r>
          </a:p>
          <a:p>
            <a:r>
              <a:rPr lang="ru-RU" sz="1600" dirty="0"/>
              <a:t>Обоснование безопасности должно включать следующие структурные элементы:</a:t>
            </a:r>
          </a:p>
          <a:p>
            <a:pPr lvl="1"/>
            <a:r>
              <a:rPr lang="ru-RU" sz="1200" dirty="0"/>
              <a:t>титульный лист;</a:t>
            </a:r>
          </a:p>
          <a:p>
            <a:pPr lvl="1"/>
            <a:r>
              <a:rPr lang="ru-RU" sz="1200" dirty="0"/>
              <a:t>оглавление;</a:t>
            </a:r>
          </a:p>
          <a:p>
            <a:pPr lvl="1"/>
            <a:r>
              <a:rPr lang="ru-RU" sz="1200" dirty="0"/>
              <a:t>раздел 1 </a:t>
            </a:r>
            <a:r>
              <a:rPr lang="ru-RU" sz="1200" dirty="0" smtClean="0"/>
              <a:t>«Общие сведения»;</a:t>
            </a:r>
            <a:endParaRPr lang="ru-RU" sz="1200" dirty="0"/>
          </a:p>
          <a:p>
            <a:pPr lvl="1"/>
            <a:r>
              <a:rPr lang="ru-RU" sz="1200" dirty="0"/>
              <a:t>раздел 2 </a:t>
            </a:r>
            <a:r>
              <a:rPr lang="ru-RU" sz="1200" dirty="0" smtClean="0"/>
              <a:t>«Результаты </a:t>
            </a:r>
            <a:r>
              <a:rPr lang="ru-RU" sz="1200" dirty="0"/>
              <a:t>оценки риска аварии на опасном производственном объекте и связанной с ней </a:t>
            </a:r>
            <a:r>
              <a:rPr lang="ru-RU" sz="1200" dirty="0" smtClean="0"/>
              <a:t>угрозы»;</a:t>
            </a:r>
            <a:endParaRPr lang="ru-RU" sz="1200" dirty="0"/>
          </a:p>
          <a:p>
            <a:pPr lvl="1"/>
            <a:r>
              <a:rPr lang="ru-RU" sz="1200" dirty="0"/>
              <a:t>раздел 3 </a:t>
            </a:r>
            <a:r>
              <a:rPr lang="ru-RU" sz="1200" dirty="0" smtClean="0"/>
              <a:t>«Условия </a:t>
            </a:r>
            <a:r>
              <a:rPr lang="ru-RU" sz="1200" dirty="0"/>
              <a:t>безопасной эксплуатации опасного производственного </a:t>
            </a:r>
            <a:r>
              <a:rPr lang="ru-RU" sz="1200" dirty="0" smtClean="0"/>
              <a:t>объекта»;</a:t>
            </a:r>
            <a:endParaRPr lang="ru-RU" sz="1200" dirty="0"/>
          </a:p>
          <a:p>
            <a:pPr lvl="1"/>
            <a:r>
              <a:rPr lang="ru-RU" sz="1200" dirty="0"/>
              <a:t>раздел 4 </a:t>
            </a:r>
            <a:r>
              <a:rPr lang="ru-RU" sz="1200" dirty="0" smtClean="0"/>
              <a:t>«Требования </a:t>
            </a:r>
            <a:r>
              <a:rPr lang="ru-RU" sz="1200" dirty="0"/>
              <a:t>к эксплуатации, капитальному ремонту, консервации и ликвидации опасного производственного </a:t>
            </a:r>
            <a:r>
              <a:rPr lang="ru-RU" sz="1200" dirty="0" smtClean="0"/>
              <a:t>объекта»</a:t>
            </a:r>
            <a:endParaRPr lang="ru-RU" sz="1200" dirty="0"/>
          </a:p>
          <a:p>
            <a:endParaRPr lang="ru-RU" sz="1600" dirty="0"/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13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54119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67544" y="1556792"/>
            <a:ext cx="8496944" cy="4608512"/>
          </a:xfrm>
        </p:spPr>
        <p:txBody>
          <a:bodyPr rtlCol="0" anchor="ctr">
            <a:normAutofit fontScale="97500"/>
          </a:bodyPr>
          <a:lstStyle/>
          <a:p>
            <a:pPr marL="0" lvl="1" indent="0"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ru-RU" sz="2000" b="1" dirty="0" smtClean="0">
                <a:latin typeface="Arial Narrow" pitchFamily="34" charset="0"/>
              </a:rPr>
              <a:t>Обоснование безопасности содержит: </a:t>
            </a:r>
            <a:endParaRPr lang="ru-RU" sz="2000" b="1" dirty="0">
              <a:latin typeface="Arial Narrow" pitchFamily="34" charset="0"/>
            </a:endParaRP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000" dirty="0" smtClean="0">
                <a:solidFill>
                  <a:srgbClr val="005596"/>
                </a:solidFill>
              </a:rPr>
              <a:t>сведения </a:t>
            </a:r>
            <a:r>
              <a:rPr lang="ru-RU" sz="2000" dirty="0">
                <a:solidFill>
                  <a:srgbClr val="005596"/>
                </a:solidFill>
              </a:rPr>
              <a:t>о результатах оценки риска аварии на опасном производственном объекте;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000" dirty="0">
                <a:solidFill>
                  <a:srgbClr val="7030A0"/>
                </a:solidFill>
              </a:rPr>
              <a:t>условия  обеспечения безопасной  эксплуатации  опасного  производственного объекта;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требования к эксплуатации, капитальному ремонту, консервации и ликвидации опасного производственного объекта.</a:t>
            </a:r>
          </a:p>
        </p:txBody>
      </p:sp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6350" y="-27384"/>
            <a:ext cx="9144000" cy="1223863"/>
          </a:xfrm>
        </p:spPr>
        <p:txBody>
          <a:bodyPr/>
          <a:lstStyle/>
          <a:p>
            <a:r>
              <a:rPr lang="ru-RU" sz="2400" b="1" dirty="0" smtClean="0">
                <a:latin typeface="+mn-lt"/>
              </a:rPr>
              <a:t>Содержание обоснования </a:t>
            </a:r>
            <a:r>
              <a:rPr lang="ru-RU" sz="2400" b="1" dirty="0">
                <a:latin typeface="+mn-lt"/>
              </a:rPr>
              <a:t>безопасности</a:t>
            </a:r>
            <a:endParaRPr lang="ru-RU" sz="2400" b="1" dirty="0" smtClean="0">
              <a:latin typeface="+mn-lt"/>
            </a:endParaRP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14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823520" y="2204864"/>
            <a:ext cx="4320480" cy="2088232"/>
          </a:xfrm>
        </p:spPr>
        <p:txBody>
          <a:bodyPr rtlCol="0" anchor="ctr">
            <a:normAutofit fontScale="30000" lnSpcReduction="20000"/>
          </a:bodyPr>
          <a:lstStyle/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5300" dirty="0" smtClean="0">
                <a:solidFill>
                  <a:srgbClr val="005596"/>
                </a:solidFill>
              </a:rPr>
              <a:t>сведения </a:t>
            </a:r>
            <a:r>
              <a:rPr lang="ru-RU" sz="5300" dirty="0">
                <a:solidFill>
                  <a:srgbClr val="005596"/>
                </a:solidFill>
              </a:rPr>
              <a:t>о результатах оценки риска аварии на опасном производственном объекте;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800" dirty="0">
                <a:solidFill>
                  <a:srgbClr val="7030A0"/>
                </a:solidFill>
              </a:rPr>
              <a:t>условия  обеспечения безопасной  эксплуатации  опасного  производственного объекта;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требования к эксплуатации, капитальному ремонту, консервации и ликвидации опасного производственного объекта.</a:t>
            </a:r>
          </a:p>
        </p:txBody>
      </p:sp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6350" y="-27384"/>
            <a:ext cx="9144000" cy="1223863"/>
          </a:xfrm>
        </p:spPr>
        <p:txBody>
          <a:bodyPr/>
          <a:lstStyle/>
          <a:p>
            <a:r>
              <a:rPr lang="ru-RU" sz="2400" b="1" dirty="0" smtClean="0">
                <a:latin typeface="+mn-lt"/>
              </a:rPr>
              <a:t>Результаты оценки риска в обосновании </a:t>
            </a:r>
            <a:r>
              <a:rPr lang="ru-RU" sz="2400" b="1" dirty="0">
                <a:latin typeface="+mn-lt"/>
              </a:rPr>
              <a:t>безопасности</a:t>
            </a:r>
            <a:endParaRPr lang="ru-RU" sz="2400" b="1" dirty="0" smtClean="0">
              <a:latin typeface="+mn-lt"/>
            </a:endParaRPr>
          </a:p>
        </p:txBody>
      </p:sp>
      <p:sp>
        <p:nvSpPr>
          <p:cNvPr id="3" name="Круговая стрелка 2"/>
          <p:cNvSpPr/>
          <p:nvPr/>
        </p:nvSpPr>
        <p:spPr>
          <a:xfrm rot="20742950" flipH="1">
            <a:off x="2970690" y="1068351"/>
            <a:ext cx="3037063" cy="1583657"/>
          </a:xfrm>
          <a:prstGeom prst="circularArrow">
            <a:avLst>
              <a:gd name="adj1" fmla="val 12500"/>
              <a:gd name="adj2" fmla="val 566429"/>
              <a:gd name="adj3" fmla="val 20457681"/>
              <a:gd name="adj4" fmla="val 10305042"/>
              <a:gd name="adj5" fmla="val 1964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252859"/>
            <a:ext cx="5118608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краткое описание методологии анализа опасностей и оценки риска, исходные предположения и ограничения анализа риска;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исходные данные и их источники, в том числе данные по аварийности и надежности;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результаты идентификации опасности, в том числе по проведению анализа опасностей отклонений технологических параметров от регламентных;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результаты </a:t>
            </a:r>
            <a:r>
              <a:rPr lang="ru-RU" dirty="0"/>
              <a:t>оценки риска;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/>
              <a:t>перечень </a:t>
            </a:r>
            <a:r>
              <a:rPr lang="ru-RU" dirty="0"/>
              <a:t>наиболее значимых факторов риска, влияющих на показатели риска и безопасности.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5004049" y="4376517"/>
            <a:ext cx="4139952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Изменения </a:t>
            </a:r>
            <a:r>
              <a:rPr lang="ru-RU" sz="1600" dirty="0"/>
              <a:t>в обоснование безопасности разрабатываются в случаях:</a:t>
            </a:r>
          </a:p>
          <a:p>
            <a:r>
              <a:rPr lang="ru-RU" sz="1600" dirty="0" smtClean="0"/>
              <a:t>а</a:t>
            </a:r>
            <a:r>
              <a:rPr lang="ru-RU" sz="1600" dirty="0"/>
              <a:t>) реконструкции, технического перевооружения </a:t>
            </a:r>
            <a:r>
              <a:rPr lang="ru-RU" sz="1600" dirty="0" smtClean="0"/>
              <a:t>объекта;</a:t>
            </a:r>
            <a:endParaRPr lang="ru-RU" sz="1600" dirty="0"/>
          </a:p>
          <a:p>
            <a:r>
              <a:rPr lang="ru-RU" sz="1600" dirty="0"/>
              <a:t>б) изменения условий безопасной эксплуатации опасного производственного объекта</a:t>
            </a:r>
            <a:r>
              <a:rPr lang="ru-RU" dirty="0"/>
              <a:t>.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15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8526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823520" y="1412776"/>
            <a:ext cx="4320480" cy="2088232"/>
          </a:xfrm>
        </p:spPr>
        <p:txBody>
          <a:bodyPr rtlCol="0" anchor="ctr">
            <a:normAutofit fontScale="30000" lnSpcReduction="20000"/>
          </a:bodyPr>
          <a:lstStyle/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3000" dirty="0" smtClean="0">
                <a:solidFill>
                  <a:srgbClr val="0070C0"/>
                </a:solidFill>
              </a:rPr>
              <a:t>сведения </a:t>
            </a:r>
            <a:r>
              <a:rPr lang="ru-RU" sz="3000" dirty="0">
                <a:solidFill>
                  <a:srgbClr val="0070C0"/>
                </a:solidFill>
              </a:rPr>
              <a:t>о результатах оценки риска аварии на опасном производственном объекте;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5300" dirty="0">
                <a:solidFill>
                  <a:srgbClr val="7030A0"/>
                </a:solidFill>
              </a:rPr>
              <a:t>условия  обеспечения безопасной  эксплуатации  опасного  производственного объекта;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2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требования к эксплуатации, капитальному ремонту, консервации и ликвидации опасного производственного объекта.</a:t>
            </a:r>
          </a:p>
        </p:txBody>
      </p:sp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6350" y="-27384"/>
            <a:ext cx="9144000" cy="1223863"/>
          </a:xfrm>
        </p:spPr>
        <p:txBody>
          <a:bodyPr/>
          <a:lstStyle/>
          <a:p>
            <a:r>
              <a:rPr lang="ru-RU" sz="2400" b="1" dirty="0" smtClean="0">
                <a:latin typeface="+mn-lt"/>
              </a:rPr>
              <a:t>Условия безопасной эксплуатации опасного производственного объекта</a:t>
            </a:r>
          </a:p>
        </p:txBody>
      </p:sp>
      <p:sp>
        <p:nvSpPr>
          <p:cNvPr id="3" name="Круговая стрелка 2"/>
          <p:cNvSpPr/>
          <p:nvPr/>
        </p:nvSpPr>
        <p:spPr>
          <a:xfrm rot="20742950" flipH="1">
            <a:off x="2702926" y="1742803"/>
            <a:ext cx="2273067" cy="1449015"/>
          </a:xfrm>
          <a:prstGeom prst="circularArrow">
            <a:avLst>
              <a:gd name="adj1" fmla="val 12500"/>
              <a:gd name="adj2" fmla="val 566429"/>
              <a:gd name="adj3" fmla="val 20457681"/>
              <a:gd name="adj4" fmla="val 10305042"/>
              <a:gd name="adj5" fmla="val 12500"/>
            </a:avLst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2467310"/>
            <a:ext cx="48777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сведения об режимах эксплуатации опасного производственного объекта;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сведения о технологических защитах, блокировках, автоматических регуляторах;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перечень систем противоаварийной автоматической </a:t>
            </a:r>
            <a:r>
              <a:rPr lang="ru-RU" dirty="0" smtClean="0"/>
              <a:t>защиты; </a:t>
            </a:r>
            <a:r>
              <a:rPr lang="ru-RU" dirty="0"/>
              <a:t>контролируемые ими параметры;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анализ опасностей отклонений технологических параметров от регламентных;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/>
              <a:t>оценку достаточности барьеров безопасности для обеспечения безопасности объекта</a:t>
            </a: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645024"/>
            <a:ext cx="4771618" cy="2996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82002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823520" y="1412776"/>
            <a:ext cx="4320480" cy="2088232"/>
          </a:xfrm>
        </p:spPr>
        <p:txBody>
          <a:bodyPr rtlCol="0" anchor="ctr">
            <a:normAutofit fontScale="30000" lnSpcReduction="20000"/>
          </a:bodyPr>
          <a:lstStyle/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3000" dirty="0" smtClean="0">
                <a:solidFill>
                  <a:srgbClr val="0070C0"/>
                </a:solidFill>
              </a:rPr>
              <a:t>сведения </a:t>
            </a:r>
            <a:r>
              <a:rPr lang="ru-RU" sz="3000" dirty="0">
                <a:solidFill>
                  <a:srgbClr val="0070C0"/>
                </a:solidFill>
              </a:rPr>
              <a:t>о результатах оценки риска аварии на опасном производственном объекте;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3000" dirty="0">
                <a:solidFill>
                  <a:srgbClr val="7030A0"/>
                </a:solidFill>
              </a:rPr>
              <a:t>условия  обеспечения безопасной  эксплуатации  опасного  производственного объекта;</a:t>
            </a:r>
          </a:p>
          <a:p>
            <a:pPr>
              <a:lnSpc>
                <a:spcPct val="160000"/>
              </a:lnSpc>
              <a:spcBef>
                <a:spcPts val="600"/>
              </a:spcBef>
            </a:pPr>
            <a:r>
              <a:rPr lang="ru-RU" sz="47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требования к эксплуатации, капитальному ремонту, консервации и ликвидации опасного производственного объекта.</a:t>
            </a:r>
          </a:p>
        </p:txBody>
      </p:sp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24958" y="15197"/>
            <a:ext cx="9144000" cy="122386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ru-RU" sz="2400" b="1" dirty="0"/>
              <a:t>Требования  к  эксплуатации,  капитальному  ремонту, консервации и ликвидации опасного производственного </a:t>
            </a:r>
            <a:r>
              <a:rPr lang="ru-RU" sz="2400" b="1" dirty="0" smtClean="0"/>
              <a:t>объекта</a:t>
            </a:r>
          </a:p>
        </p:txBody>
      </p:sp>
      <p:sp>
        <p:nvSpPr>
          <p:cNvPr id="3" name="Круговая стрелка 2"/>
          <p:cNvSpPr/>
          <p:nvPr/>
        </p:nvSpPr>
        <p:spPr>
          <a:xfrm rot="20519930" flipH="1">
            <a:off x="2478568" y="2013756"/>
            <a:ext cx="2729147" cy="1501431"/>
          </a:xfrm>
          <a:prstGeom prst="circularArrow">
            <a:avLst>
              <a:gd name="adj1" fmla="val 12500"/>
              <a:gd name="adj2" fmla="val 566429"/>
              <a:gd name="adj3" fmla="val 20457681"/>
              <a:gd name="adj4" fmla="val 10305042"/>
              <a:gd name="adj5" fmla="val 12500"/>
            </a:avLst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0320" y="2852936"/>
            <a:ext cx="4877744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/>
              <a:t>технические и (или) организационные требования промышленной </a:t>
            </a:r>
            <a:r>
              <a:rPr lang="ru-RU" dirty="0" smtClean="0"/>
              <a:t>безопасности</a:t>
            </a:r>
            <a:r>
              <a:rPr lang="ru-RU" dirty="0"/>
              <a:t>, связанные с </a:t>
            </a:r>
            <a:r>
              <a:rPr lang="ru-RU" dirty="0" smtClean="0"/>
              <a:t>отступлениями </a:t>
            </a:r>
            <a:r>
              <a:rPr lang="ru-RU" dirty="0"/>
              <a:t>от требований федеральных норм и правил в области промышленной безопасности, их недостаточностью или отсутствием;</a:t>
            </a:r>
          </a:p>
          <a:p>
            <a:pPr marL="285750" indent="-285750">
              <a:spcBef>
                <a:spcPts val="1200"/>
              </a:spcBef>
              <a:buFont typeface="Arial" pitchFamily="34" charset="0"/>
              <a:buChar char="•"/>
            </a:pPr>
            <a:r>
              <a:rPr lang="ru-RU" dirty="0"/>
              <a:t>перечень и обоснование достаточности мероприятий, компенсирующих отступления от требований федеральных норм и правил в области промышленной безопасности.</a:t>
            </a: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17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233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Заголовок 5"/>
          <p:cNvSpPr>
            <a:spLocks noGrp="1"/>
          </p:cNvSpPr>
          <p:nvPr>
            <p:ph type="title"/>
          </p:nvPr>
        </p:nvSpPr>
        <p:spPr>
          <a:xfrm>
            <a:off x="6350" y="-27384"/>
            <a:ext cx="9144000" cy="1223863"/>
          </a:xfrm>
        </p:spPr>
        <p:txBody>
          <a:bodyPr/>
          <a:lstStyle/>
          <a:p>
            <a:r>
              <a:rPr lang="ru-RU" sz="2400" b="1" dirty="0" smtClean="0"/>
              <a:t>Экспертиза Обоснования безопасности</a:t>
            </a:r>
            <a:endParaRPr lang="ru-RU" sz="2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1520" y="1854116"/>
            <a:ext cx="8892479" cy="4632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соответствие обоснования безопасности требованиям, установленным в настоящих ФНП, других федеральных нормах и правилах в области промышленной безопасности;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полнота и достоверность информации, представленной в обосновании безопасности;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обоснованность результатов оценки риска аварий, в том числе адекватность применяемых физико-математических моделей и использованных методов расчетов по  оценке  риска, полноту учета всех факторов, влияющих на конечные результаты;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достаточность мероприятий, компенсирующих отступления от требований промышленной безопасности;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обоснованность условий безопасной эксплуатации опасного производственного объекта;</a:t>
            </a:r>
          </a:p>
          <a:p>
            <a:pPr marL="285750" indent="-285750">
              <a:spcBef>
                <a:spcPts val="600"/>
              </a:spcBef>
              <a:buFont typeface="Arial" pitchFamily="34" charset="0"/>
              <a:buChar char="•"/>
            </a:pPr>
            <a:r>
              <a:rPr lang="ru-RU" dirty="0"/>
              <a:t>учет современного опыта обеспечения безопасности опасных производственных объектов.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51520" y="1484784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/>
              <a:t>В процессе экспертизы должны быть </a:t>
            </a:r>
            <a:r>
              <a:rPr lang="ru-RU" b="1" dirty="0" smtClean="0"/>
              <a:t>проанализированы:</a:t>
            </a:r>
            <a:endParaRPr lang="ru-RU" b="1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7924474" y="6415660"/>
            <a:ext cx="969744" cy="4233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lIns="94788" tIns="47394" rIns="94788" bIns="47394" anchor="ctr"/>
          <a:lstStyle/>
          <a:p>
            <a:pPr algn="r">
              <a:tabLst>
                <a:tab pos="0" algn="l"/>
                <a:tab pos="963046" algn="l"/>
                <a:tab pos="1926092" algn="l"/>
                <a:tab pos="2889138" algn="l"/>
                <a:tab pos="3852184" algn="l"/>
                <a:tab pos="4815230" algn="l"/>
                <a:tab pos="5778276" algn="l"/>
                <a:tab pos="6741323" algn="l"/>
                <a:tab pos="7704369" algn="l"/>
                <a:tab pos="8667415" algn="l"/>
                <a:tab pos="9630461" algn="l"/>
                <a:tab pos="10593507" algn="l"/>
              </a:tabLst>
            </a:pPr>
            <a:fld id="{DBB32233-0BC7-4063-BAC0-0C98EE1188D8}" type="slidenum">
              <a:rPr lang="ru-RU" sz="1500">
                <a:solidFill>
                  <a:srgbClr val="000000"/>
                </a:solidFill>
              </a:rPr>
              <a:pPr algn="r">
                <a:tabLst>
                  <a:tab pos="0" algn="l"/>
                  <a:tab pos="963046" algn="l"/>
                  <a:tab pos="1926092" algn="l"/>
                  <a:tab pos="2889138" algn="l"/>
                  <a:tab pos="3852184" algn="l"/>
                  <a:tab pos="4815230" algn="l"/>
                  <a:tab pos="5778276" algn="l"/>
                  <a:tab pos="6741323" algn="l"/>
                  <a:tab pos="7704369" algn="l"/>
                  <a:tab pos="8667415" algn="l"/>
                  <a:tab pos="9630461" algn="l"/>
                  <a:tab pos="10593507" algn="l"/>
                </a:tabLst>
              </a:pPr>
              <a:t>18</a:t>
            </a:fld>
            <a:endParaRPr lang="ru-RU" sz="15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52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999280783"/>
              </p:ext>
            </p:extLst>
          </p:nvPr>
        </p:nvGraphicFramePr>
        <p:xfrm>
          <a:off x="-2268760" y="980728"/>
          <a:ext cx="6120680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4"/>
          <p:cNvSpPr>
            <a:spLocks noChangeArrowheads="1"/>
          </p:cNvSpPr>
          <p:nvPr/>
        </p:nvSpPr>
        <p:spPr bwMode="auto">
          <a:xfrm>
            <a:off x="107504" y="0"/>
            <a:ext cx="9056087" cy="835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6305" tIns="48152" rIns="96305" bIns="48152">
            <a:spAutoFit/>
          </a:bodyPr>
          <a:lstStyle/>
          <a:p>
            <a:pPr algn="ctr"/>
            <a:r>
              <a:rPr lang="ru-RU" sz="2400" b="1" dirty="0" smtClean="0"/>
              <a:t>Обобщенная </a:t>
            </a:r>
            <a:r>
              <a:rPr lang="ru-RU" sz="2400" b="1" dirty="0"/>
              <a:t>процедура </a:t>
            </a:r>
            <a:r>
              <a:rPr lang="ru-RU" sz="2400" b="1" dirty="0" smtClean="0"/>
              <a:t>разработки, экспертизы и регистрации обоснования безопасности</a:t>
            </a:r>
            <a:endParaRPr lang="ru-RU" sz="2400" b="1" dirty="0"/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455657575"/>
              </p:ext>
            </p:extLst>
          </p:nvPr>
        </p:nvGraphicFramePr>
        <p:xfrm>
          <a:off x="971600" y="980728"/>
          <a:ext cx="7416824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Развернутая стрелка 6"/>
          <p:cNvSpPr/>
          <p:nvPr/>
        </p:nvSpPr>
        <p:spPr>
          <a:xfrm rot="5400000" flipH="1">
            <a:off x="6007028" y="3639892"/>
            <a:ext cx="5179172" cy="735747"/>
          </a:xfrm>
          <a:prstGeom prst="utur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Развернутая стрелка 7"/>
          <p:cNvSpPr/>
          <p:nvPr/>
        </p:nvSpPr>
        <p:spPr>
          <a:xfrm rot="5400000" flipH="1">
            <a:off x="6485619" y="3342697"/>
            <a:ext cx="2228750" cy="871412"/>
          </a:xfrm>
          <a:prstGeom prst="uturn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6" name="Развернутая стрелка 5"/>
          <p:cNvSpPr/>
          <p:nvPr/>
        </p:nvSpPr>
        <p:spPr>
          <a:xfrm rot="5400000" flipH="1">
            <a:off x="5225479" y="1983433"/>
            <a:ext cx="2012726" cy="871412"/>
          </a:xfrm>
          <a:prstGeom prst="utur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0324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 cstate="print"/>
          <a:srcRect r="1540" b="204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9050" y="-142875"/>
            <a:ext cx="9163050" cy="122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Text Box 1"/>
          <p:cNvSpPr txBox="1">
            <a:spLocks noChangeArrowheads="1"/>
          </p:cNvSpPr>
          <p:nvPr/>
        </p:nvSpPr>
        <p:spPr bwMode="auto">
          <a:xfrm>
            <a:off x="1500188" y="214313"/>
            <a:ext cx="7437437" cy="70008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4788" tIns="47394" rIns="94788" bIns="47394" anchor="b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ru-RU" sz="3400">
                <a:solidFill>
                  <a:schemeClr val="bg1"/>
                </a:solidFill>
                <a:cs typeface="Lucida Sans Unicode" pitchFamily="34" charset="0"/>
              </a:rPr>
              <a:t>СПАСИБО ЗА ВНИМАНИЕ!</a:t>
            </a:r>
            <a:endParaRPr lang="ru-RU" sz="2100">
              <a:solidFill>
                <a:schemeClr val="bg1"/>
              </a:solidFill>
              <a:cs typeface="Lucida Sans Unicode" pitchFamily="34" charset="0"/>
            </a:endParaRPr>
          </a:p>
        </p:txBody>
      </p:sp>
      <p:sp>
        <p:nvSpPr>
          <p:cNvPr id="30725" name="Text Box 1"/>
          <p:cNvSpPr txBox="1">
            <a:spLocks noChangeArrowheads="1"/>
          </p:cNvSpPr>
          <p:nvPr/>
        </p:nvSpPr>
        <p:spPr bwMode="auto">
          <a:xfrm>
            <a:off x="1547664" y="1844824"/>
            <a:ext cx="5760639" cy="342173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4788" tIns="47394" rIns="94788" bIns="47394" anchor="b"/>
          <a:lstStyle/>
          <a:p>
            <a:pPr algn="ctr"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endParaRPr lang="ru-RU" sz="2500" dirty="0">
              <a:solidFill>
                <a:srgbClr val="000000"/>
              </a:solidFill>
              <a:cs typeface="Lucida Sans Unicode" pitchFamily="34" charset="0"/>
            </a:endParaRPr>
          </a:p>
          <a:p>
            <a:pPr>
              <a:spcBef>
                <a:spcPts val="1263"/>
              </a:spcBef>
              <a:buClr>
                <a:srgbClr val="000000"/>
              </a:buClr>
              <a:buSzPct val="10000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endParaRPr lang="ru-RU" sz="1900" dirty="0">
              <a:solidFill>
                <a:srgbClr val="000000"/>
              </a:solidFill>
              <a:cs typeface="Lucida Sans Unicode" pitchFamily="34" charset="0"/>
            </a:endParaRPr>
          </a:p>
          <a:p>
            <a:pPr>
              <a:spcBef>
                <a:spcPts val="638"/>
              </a:spcBef>
              <a:buClr>
                <a:srgbClr val="000000"/>
              </a:buClr>
              <a:buSzPct val="10000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ru-RU" sz="2900" b="1" dirty="0">
                <a:solidFill>
                  <a:schemeClr val="bg1"/>
                </a:solidFill>
                <a:cs typeface="Lucida Sans Unicode" pitchFamily="34" charset="0"/>
              </a:rPr>
              <a:t>Чуркин Глеб </a:t>
            </a:r>
            <a:r>
              <a:rPr lang="ru-RU" sz="2900" b="1" dirty="0" smtClean="0">
                <a:solidFill>
                  <a:schemeClr val="bg1"/>
                </a:solidFill>
                <a:cs typeface="Lucida Sans Unicode" pitchFamily="34" charset="0"/>
              </a:rPr>
              <a:t>Юрьевич</a:t>
            </a:r>
          </a:p>
          <a:p>
            <a:pPr>
              <a:spcBef>
                <a:spcPts val="638"/>
              </a:spcBef>
              <a:buClr>
                <a:srgbClr val="000000"/>
              </a:buClr>
              <a:buSzPct val="100000"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ru-RU" sz="2900" b="1" dirty="0" smtClean="0">
                <a:solidFill>
                  <a:schemeClr val="bg1"/>
                </a:solidFill>
                <a:cs typeface="Lucida Sans Unicode" pitchFamily="34" charset="0"/>
              </a:rPr>
              <a:t>Шишов Андрей Дмитриевич </a:t>
            </a:r>
            <a:r>
              <a:rPr lang="ru-RU" sz="2900" b="1" dirty="0">
                <a:solidFill>
                  <a:schemeClr val="bg1"/>
                </a:solidFill>
                <a:cs typeface="Lucida Sans Unicode" pitchFamily="34" charset="0"/>
              </a:rPr>
              <a:t/>
            </a:r>
            <a:br>
              <a:rPr lang="ru-RU" sz="2900" b="1" dirty="0">
                <a:solidFill>
                  <a:schemeClr val="bg1"/>
                </a:solidFill>
                <a:cs typeface="Lucida Sans Unicode" pitchFamily="34" charset="0"/>
              </a:rPr>
            </a:br>
            <a:r>
              <a:rPr lang="ru-RU" sz="2900" dirty="0" smtClean="0">
                <a:solidFill>
                  <a:schemeClr val="bg1"/>
                </a:solidFill>
                <a:cs typeface="Lucida Sans Unicode" pitchFamily="34" charset="0"/>
              </a:rPr>
              <a:t>(</a:t>
            </a:r>
            <a:r>
              <a:rPr lang="ru-RU" sz="2900" dirty="0">
                <a:solidFill>
                  <a:schemeClr val="bg1"/>
                </a:solidFill>
                <a:cs typeface="Lucida Sans Unicode" pitchFamily="34" charset="0"/>
              </a:rPr>
              <a:t>495) 620-47-50</a:t>
            </a: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endParaRPr lang="ru-RU" sz="2900" dirty="0" smtClean="0">
              <a:solidFill>
                <a:schemeClr val="bg1"/>
              </a:solidFill>
              <a:cs typeface="Lucida Sans Unicode" pitchFamily="34" charset="0"/>
              <a:hlinkClick r:id="rId5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en-US" sz="2900" dirty="0" smtClean="0">
                <a:solidFill>
                  <a:schemeClr val="bg1"/>
                </a:solidFill>
                <a:cs typeface="Lucida Sans Unicode" pitchFamily="34" charset="0"/>
              </a:rPr>
              <a:t>Churkin@safety.ru</a:t>
            </a:r>
            <a:endParaRPr lang="ru-RU" sz="2900" dirty="0" smtClean="0">
              <a:solidFill>
                <a:schemeClr val="bg1"/>
              </a:solidFill>
              <a:cs typeface="Lucida Sans Unicode" pitchFamily="34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en-US" sz="2900" dirty="0" smtClean="0">
                <a:solidFill>
                  <a:schemeClr val="bg1"/>
                </a:solidFill>
                <a:cs typeface="Lucida Sans Unicode" pitchFamily="34" charset="0"/>
              </a:rPr>
              <a:t>Shidhov@safety.ru </a:t>
            </a:r>
            <a:endParaRPr lang="ru-RU" sz="2900" dirty="0">
              <a:solidFill>
                <a:schemeClr val="bg1"/>
              </a:solidFill>
              <a:cs typeface="Lucida Sans Unicode" pitchFamily="34" charset="0"/>
            </a:endParaRPr>
          </a:p>
          <a:p>
            <a:pPr>
              <a:buClr>
                <a:srgbClr val="000000"/>
              </a:buClr>
              <a:buSzPct val="100000"/>
              <a:buFont typeface="Times New Roman" pitchFamily="18" charset="0"/>
              <a:buNone/>
              <a:tabLst>
                <a:tab pos="0" algn="l"/>
                <a:tab pos="890588" algn="l"/>
                <a:tab pos="1782763" algn="l"/>
                <a:tab pos="2674938" algn="l"/>
                <a:tab pos="3567113" algn="l"/>
                <a:tab pos="4459288" algn="l"/>
                <a:tab pos="5351463" algn="l"/>
                <a:tab pos="6243638" algn="l"/>
                <a:tab pos="7135813" algn="l"/>
                <a:tab pos="8027988" algn="l"/>
                <a:tab pos="8920163" algn="l"/>
                <a:tab pos="9812338" algn="l"/>
                <a:tab pos="10704513" algn="l"/>
              </a:tabLst>
            </a:pPr>
            <a:r>
              <a:rPr lang="en-US" sz="2900" dirty="0" smtClean="0">
                <a:solidFill>
                  <a:schemeClr val="bg1"/>
                </a:solidFill>
                <a:cs typeface="Lucida Sans Unicode" pitchFamily="34" charset="0"/>
              </a:rPr>
              <a:t>www.safety.ru</a:t>
            </a:r>
            <a:endParaRPr lang="ru-RU" sz="2900" dirty="0">
              <a:solidFill>
                <a:schemeClr val="bg1"/>
              </a:solidFill>
              <a:cs typeface="Lucida Sans Unicode" pitchFamily="34" charset="0"/>
              <a:hlinkClick r:id="rId6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Презентация_ЗАО_НТЦ_ПБ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Презентация_ЗАО_НТЦ_ПБ</Template>
  <TotalTime>5643</TotalTime>
  <Words>1781</Words>
  <Application>Microsoft Office PowerPoint</Application>
  <PresentationFormat>Экран (4:3)</PresentationFormat>
  <Paragraphs>221</Paragraphs>
  <Slides>20</Slides>
  <Notes>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Презентация_ЗАО_НТЦ_ПБ</vt:lpstr>
      <vt:lpstr>ОБОСНОВАНИЕ БЕЗОПАСНОСТИ ПРИ РАЗРАБОТКЕ  СПЕЦИАЛЬНЫХ ТЕХНИЧЕСКИХ УСЛОВИЙ и РАЗРАБОТКА ОБОСНОВАНИЯ БЕЗОПАСНОСТИ ПРИ ЭКСПЛУАТАЦИИ ОПО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Документы, определяющие необходимость разработки Обоснования Безопасности (ОБ) </vt:lpstr>
      <vt:lpstr>Обоснование безопасности – нормы индивидуального подхода к реализации ОПО в условиях отступления от отечественных НД или их недостаточности</vt:lpstr>
      <vt:lpstr>Общие требования к обоснованию безопасности опасного производственного объекта</vt:lpstr>
      <vt:lpstr>Содержание обоснования безопасности</vt:lpstr>
      <vt:lpstr>Результаты оценки риска в обосновании безопасности</vt:lpstr>
      <vt:lpstr>Условия безопасной эксплуатации опасного производственного объекта</vt:lpstr>
      <vt:lpstr>Требования  к  эксплуатации,  капитальному  ремонту, консервации и ликвидации опасного производственного объекта</vt:lpstr>
      <vt:lpstr>Экспертиза Обоснования безопасности</vt:lpstr>
      <vt:lpstr>Презентация PowerPoint</vt:lpstr>
      <vt:lpstr>Презентация PowerPoint</vt:lpstr>
    </vt:vector>
  </TitlesOfParts>
  <Company>NTC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презентации, Arial 32, Bold</dc:title>
  <dc:creator>Екатерина Крупина</dc:creator>
  <cp:lastModifiedBy>Andrey Shishov</cp:lastModifiedBy>
  <cp:revision>546</cp:revision>
  <cp:lastPrinted>2013-08-26T03:44:28Z</cp:lastPrinted>
  <dcterms:created xsi:type="dcterms:W3CDTF">2012-02-06T11:08:49Z</dcterms:created>
  <dcterms:modified xsi:type="dcterms:W3CDTF">2013-10-13T13:15:51Z</dcterms:modified>
</cp:coreProperties>
</file>